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59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34B29E-4B64-4B61-B680-B23F54CE4776}" type="datetimeFigureOut">
              <a:rPr lang="en-US" smtClean="0"/>
              <a:t>6/1/2009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774D98-4F09-46FE-A2E6-7E28F2335B8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Milankovitch_cycles#Axial_tilt_.28obliquity.29" TargetMode="External"/><Relationship Id="rId3" Type="http://schemas.openxmlformats.org/officeDocument/2006/relationships/hyperlink" Target="http://en.wikipedia.org/wiki/Earth" TargetMode="External"/><Relationship Id="rId7" Type="http://schemas.openxmlformats.org/officeDocument/2006/relationships/hyperlink" Target="http://en.wikipedia.org/wiki/Milankovitch_cycles#Orbital_shape_.28eccentricity.29"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Precession" TargetMode="External"/><Relationship Id="rId5" Type="http://schemas.openxmlformats.org/officeDocument/2006/relationships/hyperlink" Target="http://en.wikipedia.org/wiki/Axial_tilt" TargetMode="External"/><Relationship Id="rId4" Type="http://schemas.openxmlformats.org/officeDocument/2006/relationships/hyperlink" Target="http://en.wikipedia.org/wiki/Eccentricity_(orbit)" TargetMode="External"/><Relationship Id="rId9" Type="http://schemas.openxmlformats.org/officeDocument/2006/relationships/hyperlink" Target="http://en.wikipedia.org/wiki/Milankovitch_cycles#Precession_.28wobble.2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438B88BD-6885-4852-86DC-3CA8CAA16E95}" type="slidenum">
              <a:rPr lang="en-US"/>
              <a:pPr/>
              <a:t>12</a:t>
            </a:fld>
            <a:endParaRPr lang="en-US"/>
          </a:p>
        </p:txBody>
      </p:sp>
      <p:sp>
        <p:nvSpPr>
          <p:cNvPr id="27651" name="Rectangle 2"/>
          <p:cNvSpPr>
            <a:spLocks noChangeArrowheads="1"/>
          </p:cNvSpPr>
          <p:nvPr>
            <p:ph type="sldImg"/>
          </p:nvPr>
        </p:nvSpPr>
        <p:spPr>
          <a:solidFill>
            <a:srgbClr val="FFFFFF"/>
          </a:solidFill>
          <a:ln/>
        </p:spPr>
      </p:sp>
      <p:sp>
        <p:nvSpPr>
          <p:cNvPr id="2765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0"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81214402-C9B5-4C27-A1A8-77E63B60B656}" type="slidenum">
              <a:rPr lang="en-US"/>
              <a:pPr/>
              <a:t>13</a:t>
            </a:fld>
            <a:endParaRPr lang="en-US"/>
          </a:p>
        </p:txBody>
      </p:sp>
      <p:sp>
        <p:nvSpPr>
          <p:cNvPr id="29699" name="Rectangle 2"/>
          <p:cNvSpPr>
            <a:spLocks noChangeArrowheads="1"/>
          </p:cNvSpPr>
          <p:nvPr>
            <p:ph type="sldImg"/>
          </p:nvPr>
        </p:nvSpPr>
        <p:spPr>
          <a:solidFill>
            <a:srgbClr val="FFFFFF"/>
          </a:solidFill>
          <a:ln/>
        </p:spPr>
      </p:sp>
      <p:sp>
        <p:nvSpPr>
          <p:cNvPr id="2970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0"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1692DC17-785E-452B-B3E1-67E9E316DCE5}" type="slidenum">
              <a:rPr lang="en-US"/>
              <a:pPr/>
              <a:t>14</a:t>
            </a:fld>
            <a:endParaRPr lang="en-US"/>
          </a:p>
        </p:txBody>
      </p:sp>
      <p:sp>
        <p:nvSpPr>
          <p:cNvPr id="31747" name="Rectangle 2"/>
          <p:cNvSpPr>
            <a:spLocks noChangeArrowheads="1"/>
          </p:cNvSpPr>
          <p:nvPr>
            <p:ph type="sldImg"/>
          </p:nvPr>
        </p:nvSpPr>
        <p:spPr>
          <a:solidFill>
            <a:srgbClr val="FFFFFF"/>
          </a:solidFill>
          <a:ln/>
        </p:spPr>
      </p:sp>
      <p:sp>
        <p:nvSpPr>
          <p:cNvPr id="31748" name="Rectangle 3"/>
          <p:cNvSpPr>
            <a:spLocks noChangeArrowheads="1"/>
          </p:cNvSpPr>
          <p:nvPr>
            <p:ph type="body" idx="1"/>
          </p:nvPr>
        </p:nvSpPr>
        <p:spPr>
          <a:solidFill>
            <a:srgbClr val="FFFFFF"/>
          </a:solidFill>
          <a:ln>
            <a:solidFill>
              <a:srgbClr val="000000"/>
            </a:solidFill>
          </a:ln>
        </p:spPr>
        <p:txBody>
          <a:bodyPr/>
          <a:lstStyle/>
          <a:p>
            <a:pPr eaLnBrk="1" hangingPunct="1"/>
            <a:r>
              <a:rPr lang="en-US" b="1" smtClean="0">
                <a:latin typeface="Helvetica" pitchFamily="-110" charset="0"/>
                <a:ea typeface="ＭＳ Ｐゴシック" pitchFamily="34" charset="-128"/>
              </a:rPr>
              <a:t>Milankovitch cycles</a:t>
            </a:r>
            <a:r>
              <a:rPr lang="en-US" smtClean="0">
                <a:latin typeface="Helvetica" pitchFamily="-110" charset="0"/>
                <a:ea typeface="ＭＳ Ｐゴシック" pitchFamily="34" charset="-128"/>
              </a:rPr>
              <a:t> are the collective effect of changes in the </a:t>
            </a:r>
            <a:r>
              <a:rPr lang="en-US" smtClean="0">
                <a:solidFill>
                  <a:srgbClr val="002ABA"/>
                </a:solidFill>
                <a:latin typeface="Times" pitchFamily="-110" charset="0"/>
                <a:ea typeface="ＭＳ Ｐゴシック" pitchFamily="34" charset="-128"/>
                <a:hlinkClick r:id="rId3"/>
              </a:rPr>
              <a:t>Earth</a:t>
            </a:r>
            <a:r>
              <a:rPr lang="en-US" smtClean="0">
                <a:latin typeface="Helvetica" pitchFamily="-110" charset="0"/>
                <a:ea typeface="ＭＳ Ｐゴシック" pitchFamily="34" charset="-128"/>
              </a:rPr>
              <a:t>'s movements upon its climate,</a:t>
            </a:r>
          </a:p>
          <a:p>
            <a:pPr eaLnBrk="1" hangingPunct="1"/>
            <a:r>
              <a:rPr lang="en-US" smtClean="0">
                <a:latin typeface="Helvetica" pitchFamily="-110" charset="0"/>
                <a:ea typeface="ＭＳ Ｐゴシック" pitchFamily="34" charset="-128"/>
              </a:rPr>
              <a:t> The </a:t>
            </a:r>
            <a:r>
              <a:rPr lang="en-US" smtClean="0">
                <a:solidFill>
                  <a:srgbClr val="002ABA"/>
                </a:solidFill>
                <a:latin typeface="Times" pitchFamily="-110" charset="0"/>
                <a:ea typeface="ＭＳ Ｐゴシック" pitchFamily="34" charset="-128"/>
                <a:hlinkClick r:id="rId4"/>
              </a:rPr>
              <a:t>eccentricity</a:t>
            </a:r>
            <a:r>
              <a:rPr lang="en-US" smtClean="0">
                <a:latin typeface="Helvetica" pitchFamily="-110" charset="0"/>
                <a:ea typeface="ＭＳ Ｐゴシック" pitchFamily="34" charset="-128"/>
              </a:rPr>
              <a:t>, </a:t>
            </a:r>
            <a:r>
              <a:rPr lang="en-US" smtClean="0">
                <a:solidFill>
                  <a:srgbClr val="002ABA"/>
                </a:solidFill>
                <a:latin typeface="Times" pitchFamily="-110" charset="0"/>
                <a:ea typeface="ＭＳ Ｐゴシック" pitchFamily="34" charset="-128"/>
                <a:hlinkClick r:id="rId5"/>
              </a:rPr>
              <a:t>axial tilt</a:t>
            </a:r>
            <a:r>
              <a:rPr lang="en-US" smtClean="0">
                <a:latin typeface="Helvetica" pitchFamily="-110" charset="0"/>
                <a:ea typeface="ＭＳ Ｐゴシック" pitchFamily="34" charset="-128"/>
              </a:rPr>
              <a:t>, and </a:t>
            </a:r>
            <a:r>
              <a:rPr lang="en-US" smtClean="0">
                <a:solidFill>
                  <a:srgbClr val="002ABA"/>
                </a:solidFill>
                <a:latin typeface="Times" pitchFamily="-110" charset="0"/>
                <a:ea typeface="ＭＳ Ｐゴシック" pitchFamily="34" charset="-128"/>
                <a:hlinkClick r:id="rId6"/>
              </a:rPr>
              <a:t>precession</a:t>
            </a:r>
            <a:r>
              <a:rPr lang="en-US" smtClean="0">
                <a:latin typeface="Helvetica" pitchFamily="-110" charset="0"/>
                <a:ea typeface="ＭＳ Ｐゴシック" pitchFamily="34" charset="-128"/>
              </a:rPr>
              <a:t> of the Earth's orbit vary in several patterns,</a:t>
            </a:r>
          </a:p>
          <a:p>
            <a:pPr eaLnBrk="1" hangingPunct="1"/>
            <a:r>
              <a:rPr lang="en-US" smtClean="0">
                <a:solidFill>
                  <a:schemeClr val="tx2"/>
                </a:solidFill>
                <a:latin typeface="Times" pitchFamily="-110" charset="0"/>
                <a:ea typeface="ＭＳ Ｐゴシック" pitchFamily="34" charset="-128"/>
                <a:hlinkClick r:id="rId7"/>
              </a:rPr>
              <a:t>Orbital shape (eccentricity)</a:t>
            </a:r>
            <a:endParaRPr lang="en-US" smtClean="0">
              <a:solidFill>
                <a:schemeClr val="tx2"/>
              </a:solidFill>
              <a:latin typeface="Times" pitchFamily="-110" charset="0"/>
              <a:ea typeface="ＭＳ Ｐゴシック" pitchFamily="34" charset="-128"/>
            </a:endParaRPr>
          </a:p>
          <a:p>
            <a:pPr eaLnBrk="1" hangingPunct="1"/>
            <a:r>
              <a:rPr lang="en-US" smtClean="0">
                <a:solidFill>
                  <a:schemeClr val="tx2"/>
                </a:solidFill>
                <a:latin typeface="Times" pitchFamily="-110" charset="0"/>
                <a:ea typeface="ＭＳ Ｐゴシック" pitchFamily="34" charset="-128"/>
                <a:hlinkClick r:id="rId8"/>
              </a:rPr>
              <a:t>Axial tilt (obliquity)</a:t>
            </a:r>
            <a:r>
              <a:rPr lang="en-US" smtClean="0">
                <a:solidFill>
                  <a:schemeClr val="tx2"/>
                </a:solidFill>
                <a:latin typeface="Times" pitchFamily="-110" charset="0"/>
                <a:ea typeface="ＭＳ Ｐゴシック" pitchFamily="34" charset="-128"/>
                <a:hlinkClick r:id="rId9"/>
              </a:rPr>
              <a:t> </a:t>
            </a:r>
          </a:p>
          <a:p>
            <a:pPr eaLnBrk="1" hangingPunct="1"/>
            <a:r>
              <a:rPr lang="en-US" smtClean="0">
                <a:solidFill>
                  <a:schemeClr val="tx2"/>
                </a:solidFill>
                <a:latin typeface="Times" pitchFamily="-110" charset="0"/>
                <a:ea typeface="ＭＳ Ｐゴシック" pitchFamily="34" charset="-128"/>
                <a:hlinkClick r:id="rId9"/>
              </a:rPr>
              <a:t>Precession (wobble)</a:t>
            </a:r>
            <a:endParaRPr lang="en-US" smtClean="0">
              <a:solidFill>
                <a:schemeClr val="tx2"/>
              </a:solidFill>
              <a:latin typeface="Times" pitchFamily="-110" charset="0"/>
              <a:ea typeface="ＭＳ Ｐゴシック" pitchFamily="34" charset="-128"/>
            </a:endParaRPr>
          </a:p>
          <a:p>
            <a:pPr eaLnBrk="1" hangingPunct="1"/>
            <a:endParaRPr lang="en-US" smtClean="0">
              <a:solidFill>
                <a:schemeClr val="tx2"/>
              </a:solidFill>
              <a:latin typeface="Times" pitchFamily="-110" charset="0"/>
              <a:ea typeface="ＭＳ Ｐゴシック" pitchFamily="34" charset="-128"/>
            </a:endParaRPr>
          </a:p>
          <a:p>
            <a:pPr eaLnBrk="1" hangingPunct="1"/>
            <a:r>
              <a:rPr lang="en-US" smtClean="0">
                <a:solidFill>
                  <a:schemeClr val="tx2"/>
                </a:solidFill>
                <a:latin typeface="Times" pitchFamily="-110" charset="0"/>
                <a:ea typeface="ＭＳ Ｐゴシック" pitchFamily="34" charset="-128"/>
              </a:rPr>
              <a:t>The climate affects such things as sedimentation rates.</a:t>
            </a:r>
            <a:endParaRPr lang="en-US" smtClean="0">
              <a:latin typeface="Times" pitchFamily="-110"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a:noFill/>
        </p:spPr>
        <p:txBody>
          <a:bodyPr/>
          <a:lstStyle/>
          <a:p>
            <a:fld id="{4024D786-1D42-43E3-9DCC-AAAADECC1C3F}" type="slidenum">
              <a:rPr lang="en-US"/>
              <a:pPr/>
              <a:t>15</a:t>
            </a:fld>
            <a:endParaRPr lang="en-US"/>
          </a:p>
        </p:txBody>
      </p:sp>
      <p:sp>
        <p:nvSpPr>
          <p:cNvPr id="33795" name="Rectangle 2"/>
          <p:cNvSpPr>
            <a:spLocks noChangeArrowheads="1"/>
          </p:cNvSpPr>
          <p:nvPr>
            <p:ph type="sldImg"/>
          </p:nvPr>
        </p:nvSpPr>
        <p:spPr>
          <a:solidFill>
            <a:srgbClr val="FFFFFF"/>
          </a:solidFill>
          <a:ln/>
        </p:spPr>
      </p:sp>
      <p:sp>
        <p:nvSpPr>
          <p:cNvPr id="3379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latin typeface="Times" pitchFamily="-110" charset="0"/>
                <a:ea typeface="ＭＳ Ｐゴシック" pitchFamily="34" charset="-128"/>
              </a:rPr>
              <a:t>strong nuclear force [keeps protons from flying apart in a nucleus]</a:t>
            </a:r>
          </a:p>
          <a:p>
            <a:pPr eaLnBrk="1" hangingPunct="1"/>
            <a:r>
              <a:rPr lang="en-US" smtClean="0">
                <a:latin typeface="Times" pitchFamily="-110" charset="0"/>
                <a:ea typeface="ＭＳ Ｐゴシック" pitchFamily="34" charset="-128"/>
              </a:rPr>
              <a:t> weak nuclear force [acts within sub-atomic particles such as neutrons]</a:t>
            </a:r>
          </a:p>
          <a:p>
            <a:pPr eaLnBrk="1" hangingPunct="1"/>
            <a:r>
              <a:rPr lang="en-US" smtClean="0">
                <a:latin typeface="Times" pitchFamily="-110" charset="0"/>
                <a:ea typeface="ＭＳ Ｐゴシック" pitchFamily="34" charset="-128"/>
              </a:rPr>
              <a:t> electromagnetic force</a:t>
            </a:r>
          </a:p>
          <a:p>
            <a:pPr eaLnBrk="1" hangingPunct="1"/>
            <a:r>
              <a:rPr lang="en-US" smtClean="0">
                <a:latin typeface="Times" pitchFamily="-110" charset="0"/>
                <a:ea typeface="ＭＳ Ｐゴシック" pitchFamily="34" charset="-128"/>
              </a:rPr>
              <a:t> gravitation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p:spPr>
        <p:txBody>
          <a:bodyPr/>
          <a:lstStyle/>
          <a:p>
            <a:fld id="{C64ECE05-5400-4545-A2AA-73467C98C4B7}" type="slidenum">
              <a:rPr lang="en-US"/>
              <a:pPr/>
              <a:t>16</a:t>
            </a:fld>
            <a:endParaRPr lang="en-US"/>
          </a:p>
        </p:txBody>
      </p:sp>
      <p:sp>
        <p:nvSpPr>
          <p:cNvPr id="35843" name="Rectangle 2"/>
          <p:cNvSpPr>
            <a:spLocks noChangeArrowheads="1"/>
          </p:cNvSpPr>
          <p:nvPr>
            <p:ph type="sldImg"/>
          </p:nvPr>
        </p:nvSpPr>
        <p:spPr>
          <a:solidFill>
            <a:srgbClr val="FFFFFF"/>
          </a:solidFill>
          <a:ln/>
        </p:spPr>
      </p:sp>
      <p:sp>
        <p:nvSpPr>
          <p:cNvPr id="35844"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latin typeface="Times" pitchFamily="-110" charset="0"/>
                <a:ea typeface="ＭＳ Ｐゴシック" pitchFamily="34" charset="-128"/>
              </a:rPr>
              <a:t>Critics say that K-Ar dated the 1801 Hulalalei volcano lava with dates ranging from 160 my to 3 by.</a:t>
            </a:r>
          </a:p>
          <a:p>
            <a:pPr eaLnBrk="1" hangingPunct="1"/>
            <a:r>
              <a:rPr lang="en-US" smtClean="0">
                <a:latin typeface="Times" pitchFamily="-110" charset="0"/>
                <a:ea typeface="ＭＳ Ｐゴシック" pitchFamily="34" charset="-128"/>
              </a:rPr>
              <a:t> These critics don’t mention that what was being studied were xenoliths - fragments of foreign rock broken off by the magma intrusion through the crust.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A55C4C-64D7-4473-A586-CC29BD986CBA}"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55C4C-64D7-4473-A586-CC29BD986CBA}"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55C4C-64D7-4473-A586-CC29BD986CBA}"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endParaRPr lang="en-US"/>
          </a:p>
        </p:txBody>
      </p:sp>
      <p:sp>
        <p:nvSpPr>
          <p:cNvPr id="6" name="Rectangle 14"/>
          <p:cNvSpPr>
            <a:spLocks noGrp="1" noChangeArrowheads="1"/>
          </p:cNvSpPr>
          <p:nvPr>
            <p:ph type="ftr" sz="quarter" idx="11"/>
          </p:nvPr>
        </p:nvSpPr>
        <p:spPr>
          <a:ln/>
        </p:spPr>
        <p:txBody>
          <a:bodyPr/>
          <a:lstStyle>
            <a:lvl1pPr>
              <a:defRPr/>
            </a:lvl1pPr>
          </a:lstStyle>
          <a:p>
            <a:endParaRPr lang="en-US"/>
          </a:p>
        </p:txBody>
      </p:sp>
      <p:sp>
        <p:nvSpPr>
          <p:cNvPr id="7" name="Rectangle 15"/>
          <p:cNvSpPr>
            <a:spLocks noGrp="1" noChangeArrowheads="1"/>
          </p:cNvSpPr>
          <p:nvPr>
            <p:ph type="sldNum" sz="quarter" idx="12"/>
          </p:nvPr>
        </p:nvSpPr>
        <p:spPr>
          <a:ln/>
        </p:spPr>
        <p:txBody>
          <a:bodyPr/>
          <a:lstStyle>
            <a:lvl1pPr>
              <a:defRPr/>
            </a:lvl1pPr>
          </a:lstStyle>
          <a:p>
            <a:fld id="{359B44D9-0DB7-43FA-9E66-BBB068C6878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55C4C-64D7-4473-A586-CC29BD986CBA}"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55C4C-64D7-4473-A586-CC29BD986CBA}"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A55C4C-64D7-4473-A586-CC29BD986CBA}" type="datetimeFigureOut">
              <a:rPr lang="en-US" smtClean="0"/>
              <a:t>6/1/2009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A55C4C-64D7-4473-A586-CC29BD986CBA}" type="datetimeFigureOut">
              <a:rPr lang="en-US" smtClean="0"/>
              <a:t>6/1/2009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A55C4C-64D7-4473-A586-CC29BD986CBA}" type="datetimeFigureOut">
              <a:rPr lang="en-US" smtClean="0"/>
              <a:t>6/1/2009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55C4C-64D7-4473-A586-CC29BD986CBA}" type="datetimeFigureOut">
              <a:rPr lang="en-US" smtClean="0"/>
              <a:t>6/1/2009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55C4C-64D7-4473-A586-CC29BD986CBA}" type="datetimeFigureOut">
              <a:rPr lang="en-US" smtClean="0"/>
              <a:t>6/1/2009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55C4C-64D7-4473-A586-CC29BD986CBA}" type="datetimeFigureOut">
              <a:rPr lang="en-US" smtClean="0"/>
              <a:t>6/1/2009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8F3F3-5BC5-4F69-984F-06B05459606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55C4C-64D7-4473-A586-CC29BD986CBA}" type="datetimeFigureOut">
              <a:rPr lang="en-US" smtClean="0"/>
              <a:t>6/1/2009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8F3F3-5BC5-4F69-984F-06B0545960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The Fossil Record</a:t>
            </a:r>
          </a:p>
        </p:txBody>
      </p:sp>
      <p:sp>
        <p:nvSpPr>
          <p:cNvPr id="2051" name="Rectangle 3"/>
          <p:cNvSpPr>
            <a:spLocks noGrp="1" noChangeArrowheads="1"/>
          </p:cNvSpPr>
          <p:nvPr>
            <p:ph type="subTitle" idx="1"/>
          </p:nvPr>
        </p:nvSpPr>
        <p:spPr/>
        <p:txBody>
          <a:bodyPr/>
          <a:lstStyle/>
          <a:p>
            <a:pPr eaLnBrk="1" hangingPunct="1">
              <a:buFont typeface="Wingdings" pitchFamily="-110" charset="2"/>
              <a:buNone/>
            </a:pPr>
            <a:r>
              <a:rPr lang="en-US" smtClean="0">
                <a:effectLst>
                  <a:outerShdw blurRad="38100" dist="38100" dir="2700000" algn="tl">
                    <a:srgbClr val="C0C0C0"/>
                  </a:outerShdw>
                </a:effectLst>
                <a:ea typeface="ＭＳ Ｐゴシック" pitchFamily="34" charset="-128"/>
              </a:rPr>
              <a:t>Gary Bradley</a:t>
            </a:r>
          </a:p>
          <a:p>
            <a:pPr eaLnBrk="1" hangingPunct="1">
              <a:buFont typeface="Wingdings" pitchFamily="-110" charset="2"/>
              <a:buNone/>
            </a:pPr>
            <a:r>
              <a:rPr lang="en-US" smtClean="0">
                <a:effectLst>
                  <a:outerShdw blurRad="38100" dist="38100" dir="2700000" algn="tl">
                    <a:srgbClr val="C0C0C0"/>
                  </a:outerShdw>
                </a:effectLst>
                <a:ea typeface="ＭＳ Ｐゴシック" pitchFamily="34" charset="-128"/>
              </a:rPr>
              <a:t>Spring 2009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normAutofit fontScale="90000"/>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The fossil record -- ordered by resemblance to extant species</a:t>
            </a:r>
          </a:p>
        </p:txBody>
      </p:sp>
      <p:sp>
        <p:nvSpPr>
          <p:cNvPr id="20483" name="Rectangle 3"/>
          <p:cNvSpPr>
            <a:spLocks noGrp="1" noRot="1" noChangeArrowheads="1"/>
          </p:cNvSpPr>
          <p:nvPr>
            <p:ph type="body" idx="1"/>
          </p:nvPr>
        </p:nvSpPr>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The deeper (older) the strata, the less likely the organisms look like anything we have on the planet today</a:t>
            </a:r>
            <a:r>
              <a:rPr lang="en-US" smtClean="0">
                <a:effectLst>
                  <a:outerShdw blurRad="38100" dist="38100" dir="2700000" algn="tl">
                    <a:srgbClr val="C0C0C0"/>
                  </a:outerShdw>
                </a:effectLst>
                <a:latin typeface="Helvetica" pitchFamily="-110" charset="0"/>
                <a:ea typeface="ＭＳ Ｐゴシック" pitchFamily="34" charset="-128"/>
              </a:rPr>
              <a:t> </a:t>
            </a:r>
            <a:endParaRPr lang="en-US" smtClean="0">
              <a:effectLst>
                <a:outerShdw blurRad="38100" dist="38100" dir="2700000" algn="tl">
                  <a:srgbClr val="C0C0C0"/>
                </a:outerShdw>
              </a:effectLst>
              <a:latin typeface="ArialMS" charset="0"/>
              <a:ea typeface="ＭＳ Ｐゴシック" pitchFamily="34" charset="-128"/>
            </a:endParaRPr>
          </a:p>
          <a:p>
            <a:pPr lvl="1" eaLnBrk="1" hangingPunct="1"/>
            <a:r>
              <a:rPr lang="en-US" smtClean="0">
                <a:effectLst>
                  <a:outerShdw blurRad="38100" dist="38100" dir="2700000" algn="tl">
                    <a:srgbClr val="C0C0C0"/>
                  </a:outerShdw>
                </a:effectLst>
                <a:latin typeface="ArialMS" charset="0"/>
                <a:ea typeface="ＭＳ Ｐゴシック" pitchFamily="34" charset="-128"/>
              </a:rPr>
              <a:t>true for even things that are recognizable as “mammals” or “fish”</a:t>
            </a:r>
          </a:p>
          <a:p>
            <a:pPr eaLnBrk="1" hangingPunct="1"/>
            <a:r>
              <a:rPr lang="en-US" smtClean="0">
                <a:effectLst>
                  <a:outerShdw blurRad="38100" dist="38100" dir="2700000" algn="tl">
                    <a:srgbClr val="C0C0C0"/>
                  </a:outerShdw>
                </a:effectLst>
                <a:latin typeface="ArialMS" charset="0"/>
                <a:ea typeface="ＭＳ Ｐゴシック" pitchFamily="34" charset="-128"/>
              </a:rPr>
              <a:t>Compelling evidence of systematic change through time, i.e. “descent with modification”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Rot="1" noChangeArrowheads="1"/>
          </p:cNvSpPr>
          <p:nvPr>
            <p:ph type="title"/>
          </p:nvPr>
        </p:nvSpPr>
        <p:spPr>
          <a:xfrm>
            <a:off x="457200" y="274638"/>
            <a:ext cx="8229600" cy="76200"/>
          </a:xfrm>
        </p:spPr>
        <p:txBody>
          <a:bodyPr>
            <a:normAutofit fontScale="90000"/>
          </a:bodyPr>
          <a:lstStyle/>
          <a:p>
            <a:pPr eaLnBrk="1" hangingPunct="1"/>
            <a:endParaRPr lang="en-US" smtClean="0">
              <a:effectLst>
                <a:outerShdw blurRad="38100" dist="38100" dir="2700000" algn="tl">
                  <a:srgbClr val="C0C0C0"/>
                </a:outerShdw>
              </a:effectLst>
              <a:latin typeface="ArialMS" charset="0"/>
              <a:ea typeface="ＭＳ Ｐゴシック" pitchFamily="34" charset="-128"/>
            </a:endParaRPr>
          </a:p>
        </p:txBody>
      </p:sp>
      <p:sp>
        <p:nvSpPr>
          <p:cNvPr id="44035" name="Rectangle 1027"/>
          <p:cNvSpPr>
            <a:spLocks noGrp="1" noRot="1" noChangeArrowheads="1"/>
          </p:cNvSpPr>
          <p:nvPr>
            <p:ph type="body" idx="1"/>
          </p:nvPr>
        </p:nvSpPr>
        <p:spPr>
          <a:xfrm>
            <a:off x="685800" y="1066800"/>
            <a:ext cx="7772400" cy="5029200"/>
          </a:xfrm>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Fossil-containing strata have been dated with various radiometric methods</a:t>
            </a:r>
          </a:p>
          <a:p>
            <a:pPr eaLnBrk="1" hangingPunct="1"/>
            <a:endParaRPr lang="en-US" smtClean="0">
              <a:effectLst>
                <a:outerShdw blurRad="38100" dist="38100" dir="2700000" algn="tl">
                  <a:srgbClr val="C0C0C0"/>
                </a:outerShdw>
              </a:effectLst>
              <a:latin typeface="ArialMS" charset="0"/>
              <a:ea typeface="ＭＳ Ｐゴシック" pitchFamily="34" charset="-128"/>
            </a:endParaRPr>
          </a:p>
          <a:p>
            <a:pPr eaLnBrk="1" hangingPunct="1"/>
            <a:r>
              <a:rPr lang="en-US" smtClean="0">
                <a:effectLst>
                  <a:outerShdw blurRad="38100" dist="38100" dir="2700000" algn="tl">
                    <a:srgbClr val="C0C0C0"/>
                  </a:outerShdw>
                </a:effectLst>
                <a:latin typeface="ArialMS" charset="0"/>
                <a:ea typeface="ＭＳ Ｐゴシック" pitchFamily="34" charset="-128"/>
              </a:rPr>
              <a:t>Why believe dates produced by these clocks?</a:t>
            </a:r>
            <a:endParaRPr lang="en-US" sz="2800"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457200" y="274638"/>
            <a:ext cx="8229600" cy="533400"/>
          </a:xfrm>
        </p:spPr>
        <p:txBody>
          <a:bodyPr/>
          <a:lstStyle/>
          <a:p>
            <a:pPr eaLnBrk="1" hangingPunct="1"/>
            <a:r>
              <a:rPr lang="en-US" sz="2800" b="0" smtClean="0">
                <a:effectLst>
                  <a:outerShdw blurRad="38100" dist="38100" dir="2700000" algn="tl">
                    <a:srgbClr val="C0C0C0"/>
                  </a:outerShdw>
                </a:effectLst>
                <a:ea typeface="ＭＳ Ｐゴシック" pitchFamily="34" charset="-128"/>
              </a:rPr>
              <a:t>Why believe?</a:t>
            </a:r>
          </a:p>
        </p:txBody>
      </p:sp>
      <p:sp>
        <p:nvSpPr>
          <p:cNvPr id="28675" name="Rectangle 3"/>
          <p:cNvSpPr>
            <a:spLocks noGrp="1" noRot="1" noChangeArrowheads="1"/>
          </p:cNvSpPr>
          <p:nvPr>
            <p:ph type="body" idx="1"/>
          </p:nvPr>
        </p:nvSpPr>
        <p:spPr>
          <a:xfrm>
            <a:off x="609600" y="1295400"/>
            <a:ext cx="7772400" cy="5334000"/>
          </a:xfrm>
        </p:spPr>
        <p:txBody>
          <a:bodyPr/>
          <a:lstStyle/>
          <a:p>
            <a:pPr eaLnBrk="1" hangingPunct="1"/>
            <a:r>
              <a:rPr lang="en-US" sz="2400" smtClean="0">
                <a:effectLst>
                  <a:outerShdw blurRad="38100" dist="38100" dir="2700000" algn="tl">
                    <a:srgbClr val="C0C0C0"/>
                  </a:outerShdw>
                </a:effectLst>
                <a:ea typeface="ＭＳ Ｐゴシック" pitchFamily="34" charset="-128"/>
              </a:rPr>
              <a:t>There are over 40 different radiometric dating methods and scores of other methods such as tree rings, corals, and ice cores.</a:t>
            </a:r>
          </a:p>
          <a:p>
            <a:pPr eaLnBrk="1" hangingPunct="1">
              <a:lnSpc>
                <a:spcPct val="120000"/>
              </a:lnSpc>
            </a:pPr>
            <a:r>
              <a:rPr lang="en-US" sz="2400" smtClean="0">
                <a:effectLst>
                  <a:outerShdw blurRad="38100" dist="38100" dir="2700000" algn="tl">
                    <a:srgbClr val="C0C0C0"/>
                  </a:outerShdw>
                </a:effectLst>
                <a:ea typeface="ＭＳ Ｐゴシック" pitchFamily="34" charset="-128"/>
              </a:rPr>
              <a:t>Each is based on a different isotopic series</a:t>
            </a:r>
          </a:p>
          <a:p>
            <a:pPr eaLnBrk="1" hangingPunct="1">
              <a:lnSpc>
                <a:spcPct val="120000"/>
              </a:lnSpc>
            </a:pPr>
            <a:r>
              <a:rPr lang="en-US" sz="2400" smtClean="0">
                <a:effectLst>
                  <a:outerShdw blurRad="38100" dist="38100" dir="2700000" algn="tl">
                    <a:srgbClr val="C0C0C0"/>
                  </a:outerShdw>
                </a:effectLst>
                <a:ea typeface="ＭＳ Ｐゴシック" pitchFamily="34" charset="-128"/>
              </a:rPr>
              <a:t>Each has its own advantages</a:t>
            </a:r>
          </a:p>
          <a:p>
            <a:pPr eaLnBrk="1" hangingPunct="1">
              <a:lnSpc>
                <a:spcPct val="120000"/>
              </a:lnSpc>
            </a:pPr>
            <a:r>
              <a:rPr lang="en-US" sz="2400" smtClean="0">
                <a:effectLst>
                  <a:outerShdw blurRad="38100" dist="38100" dir="2700000" algn="tl">
                    <a:srgbClr val="C0C0C0"/>
                  </a:outerShdw>
                </a:effectLst>
                <a:ea typeface="ＭＳ Ｐゴシック" pitchFamily="34" charset="-128"/>
              </a:rPr>
              <a:t>Most rocks can be dated by several clocks</a:t>
            </a:r>
          </a:p>
          <a:p>
            <a:pPr eaLnBrk="1" hangingPunct="1">
              <a:lnSpc>
                <a:spcPct val="120000"/>
              </a:lnSpc>
            </a:pPr>
            <a:r>
              <a:rPr lang="en-US" sz="2400" smtClean="0">
                <a:effectLst>
                  <a:outerShdw blurRad="38100" dist="38100" dir="2700000" algn="tl">
                    <a:srgbClr val="C0C0C0"/>
                  </a:outerShdw>
                </a:effectLst>
                <a:ea typeface="ＭＳ Ｐゴシック" pitchFamily="34" charset="-128"/>
              </a:rPr>
              <a:t>Each independently checks the others</a:t>
            </a:r>
          </a:p>
          <a:p>
            <a:pPr eaLnBrk="1" hangingPunct="1">
              <a:lnSpc>
                <a:spcPct val="110000"/>
              </a:lnSpc>
            </a:pPr>
            <a:r>
              <a:rPr lang="en-US" sz="2400" i="1" smtClean="0">
                <a:effectLst>
                  <a:outerShdw blurRad="38100" dist="38100" dir="2700000" algn="tl">
                    <a:srgbClr val="C0C0C0"/>
                  </a:outerShdw>
                </a:effectLst>
                <a:ea typeface="ＭＳ Ｐゴシック" pitchFamily="34" charset="-128"/>
              </a:rPr>
              <a:t>All of the different dating methods agree</a:t>
            </a:r>
            <a:r>
              <a:rPr lang="en-US" sz="2400" smtClean="0">
                <a:effectLst>
                  <a:outerShdw blurRad="38100" dist="38100" dir="2700000" algn="tl">
                    <a:srgbClr val="C0C0C0"/>
                  </a:outerShdw>
                </a:effectLst>
                <a:ea typeface="ＭＳ Ｐゴシック" pitchFamily="34" charset="-128"/>
              </a:rPr>
              <a:t> a majority of the time over millions of years of time.</a:t>
            </a:r>
          </a:p>
          <a:p>
            <a:pPr eaLnBrk="1" hangingPunct="1">
              <a:lnSpc>
                <a:spcPct val="120000"/>
              </a:lnSpc>
            </a:pPr>
            <a:endParaRPr lang="en-US" sz="2000" smtClean="0">
              <a:effectLst>
                <a:outerShdw blurRad="38100" dist="38100" dir="2700000" algn="tl">
                  <a:srgbClr val="C0C0C0"/>
                </a:outerShdw>
              </a:effectLst>
              <a:ea typeface="ＭＳ Ｐゴシック"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685800" y="228600"/>
            <a:ext cx="7772400" cy="838200"/>
          </a:xfrm>
        </p:spPr>
        <p:txBody>
          <a:bodyPr/>
          <a:lstStyle/>
          <a:p>
            <a:pPr eaLnBrk="1" hangingPunct="1"/>
            <a:r>
              <a:rPr lang="en-US" sz="2800" b="0" smtClean="0">
                <a:effectLst>
                  <a:outerShdw blurRad="38100" dist="38100" dir="2700000" algn="tl">
                    <a:srgbClr val="C0C0C0"/>
                  </a:outerShdw>
                </a:effectLst>
                <a:ea typeface="ＭＳ Ｐゴシック" pitchFamily="34" charset="-128"/>
              </a:rPr>
              <a:t>Why believe?</a:t>
            </a:r>
            <a:endParaRPr lang="en-US" sz="2800" smtClean="0">
              <a:effectLst>
                <a:outerShdw blurRad="38100" dist="38100" dir="2700000" algn="tl">
                  <a:srgbClr val="C0C0C0"/>
                </a:outerShdw>
              </a:effectLst>
              <a:ea typeface="ＭＳ Ｐゴシック" pitchFamily="34" charset="-128"/>
            </a:endParaRPr>
          </a:p>
        </p:txBody>
      </p:sp>
      <p:sp>
        <p:nvSpPr>
          <p:cNvPr id="31747" name="Rectangle 3"/>
          <p:cNvSpPr>
            <a:spLocks noGrp="1" noRot="1" noChangeArrowheads="1"/>
          </p:cNvSpPr>
          <p:nvPr>
            <p:ph type="body" idx="1"/>
          </p:nvPr>
        </p:nvSpPr>
        <p:spPr>
          <a:xfrm>
            <a:off x="685800" y="1219200"/>
            <a:ext cx="7772400" cy="5181600"/>
          </a:xfrm>
        </p:spPr>
        <p:txBody>
          <a:bodyPr/>
          <a:lstStyle/>
          <a:p>
            <a:pPr eaLnBrk="1" hangingPunct="1">
              <a:lnSpc>
                <a:spcPct val="90000"/>
              </a:lnSpc>
            </a:pPr>
            <a:r>
              <a:rPr lang="en-US" sz="2800" smtClean="0">
                <a:effectLst>
                  <a:outerShdw blurRad="38100" dist="38100" dir="2700000" algn="tl">
                    <a:srgbClr val="C0C0C0"/>
                  </a:outerShdw>
                </a:effectLst>
                <a:ea typeface="ＭＳ Ｐゴシック" pitchFamily="34" charset="-128"/>
              </a:rPr>
              <a:t>Vast amounts of data have been accumulated. Several hundred labs are active, several thousand papers are published each year, and hundreds of thousands of dates have been determined.</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Historically verified over several thousand years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Errors can be made by individual labs but the process of science allows for replicates.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Samples from different parts of a given igneous rock formation are dated by different people at different labs over many years.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The chance that they are all similarly in error is vanishingly small.</a:t>
            </a:r>
          </a:p>
          <a:p>
            <a:pPr eaLnBrk="1" hangingPunct="1">
              <a:lnSpc>
                <a:spcPct val="90000"/>
              </a:lnSpc>
            </a:pPr>
            <a:endParaRPr lang="en-US" sz="2400" smtClean="0">
              <a:effectLst>
                <a:outerShdw blurRad="38100" dist="38100" dir="2700000" algn="tl">
                  <a:srgbClr val="C0C0C0"/>
                </a:outerShdw>
              </a:effectLst>
              <a:ea typeface="ＭＳ Ｐゴシック" pitchFamily="34" charset="-128"/>
            </a:endParaRPr>
          </a:p>
          <a:p>
            <a:pPr eaLnBrk="1" hangingPunct="1">
              <a:lnSpc>
                <a:spcPct val="90000"/>
              </a:lnSpc>
            </a:pPr>
            <a:endParaRPr lang="en-US" sz="2400" smtClean="0">
              <a:effectLst>
                <a:outerShdw blurRad="38100" dist="38100" dir="2700000" algn="tl">
                  <a:srgbClr val="C0C0C0"/>
                </a:outerShdw>
              </a:effectLst>
              <a:ea typeface="ＭＳ Ｐゴシック"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457200" y="274638"/>
            <a:ext cx="8229600" cy="533400"/>
          </a:xfrm>
        </p:spPr>
        <p:txBody>
          <a:bodyPr/>
          <a:lstStyle/>
          <a:p>
            <a:pPr eaLnBrk="1" hangingPunct="1"/>
            <a:r>
              <a:rPr lang="en-US" sz="2800" b="0" smtClean="0">
                <a:effectLst>
                  <a:outerShdw blurRad="38100" dist="38100" dir="2700000" algn="tl">
                    <a:srgbClr val="C0C0C0"/>
                  </a:outerShdw>
                </a:effectLst>
                <a:ea typeface="ＭＳ Ｐゴシック" pitchFamily="34" charset="-128"/>
              </a:rPr>
              <a:t>Why believe?</a:t>
            </a:r>
          </a:p>
        </p:txBody>
      </p:sp>
      <p:sp>
        <p:nvSpPr>
          <p:cNvPr id="35843" name="Rectangle 3"/>
          <p:cNvSpPr>
            <a:spLocks noGrp="1" noRot="1" noChangeArrowheads="1"/>
          </p:cNvSpPr>
          <p:nvPr>
            <p:ph type="body" idx="1"/>
          </p:nvPr>
        </p:nvSpPr>
        <p:spPr>
          <a:xfrm>
            <a:off x="762000" y="1447800"/>
            <a:ext cx="7772400" cy="4953000"/>
          </a:xfrm>
        </p:spPr>
        <p:txBody>
          <a:bodyPr/>
          <a:lstStyle/>
          <a:p>
            <a:pPr eaLnBrk="1" hangingPunct="1"/>
            <a:r>
              <a:rPr lang="en-US" smtClean="0">
                <a:effectLst>
                  <a:outerShdw blurRad="38100" dist="38100" dir="2700000" algn="tl">
                    <a:srgbClr val="C0C0C0"/>
                  </a:outerShdw>
                </a:effectLst>
                <a:ea typeface="ＭＳ Ｐゴシック" pitchFamily="34" charset="-128"/>
              </a:rPr>
              <a:t>Radiometric dates are consistent with several nonradiometric dating methods</a:t>
            </a:r>
          </a:p>
          <a:p>
            <a:pPr lvl="1" eaLnBrk="1" hangingPunct="1"/>
            <a:r>
              <a:rPr lang="en-US" smtClean="0">
                <a:effectLst>
                  <a:outerShdw blurRad="38100" dist="38100" dir="2700000" algn="tl">
                    <a:srgbClr val="C0C0C0"/>
                  </a:outerShdw>
                </a:effectLst>
                <a:ea typeface="ＭＳ Ｐゴシック" pitchFamily="34" charset="-128"/>
              </a:rPr>
              <a:t>Consistent with the calculated age of the Hawaiian archipelago -- formed by the Pacific ocean plate moving over a hot spot at a slow but observable rate</a:t>
            </a:r>
          </a:p>
          <a:p>
            <a:pPr lvl="1" eaLnBrk="1" hangingPunct="1"/>
            <a:r>
              <a:rPr lang="en-US" smtClean="0">
                <a:effectLst>
                  <a:outerShdw blurRad="38100" dist="38100" dir="2700000" algn="tl">
                    <a:srgbClr val="C0C0C0"/>
                  </a:outerShdw>
                </a:effectLst>
                <a:ea typeface="ＭＳ Ｐゴシック" pitchFamily="34" charset="-128"/>
              </a:rPr>
              <a:t>Consistent with Melankovitch cycles</a:t>
            </a:r>
          </a:p>
          <a:p>
            <a:pPr lvl="1" eaLnBrk="1" hangingPunct="1"/>
            <a:r>
              <a:rPr lang="en-US" smtClean="0">
                <a:effectLst>
                  <a:outerShdw blurRad="38100" dist="38100" dir="2700000" algn="tl">
                    <a:srgbClr val="C0C0C0"/>
                  </a:outerShdw>
                </a:effectLst>
                <a:ea typeface="ＭＳ Ｐゴシック" pitchFamily="34" charset="-128"/>
              </a:rPr>
              <a:t>Consistent with luminescence dating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685800" y="301625"/>
            <a:ext cx="7772400" cy="763588"/>
          </a:xfrm>
        </p:spPr>
        <p:txBody>
          <a:bodyPr/>
          <a:lstStyle/>
          <a:p>
            <a:pPr eaLnBrk="1" hangingPunct="1"/>
            <a:r>
              <a:rPr lang="en-US" sz="2800" b="0" smtClean="0">
                <a:effectLst>
                  <a:outerShdw blurRad="38100" dist="38100" dir="2700000" algn="tl">
                    <a:srgbClr val="C0C0C0"/>
                  </a:outerShdw>
                </a:effectLst>
                <a:ea typeface="ＭＳ Ｐゴシック" pitchFamily="34" charset="-128"/>
              </a:rPr>
              <a:t>Why believe?</a:t>
            </a:r>
          </a:p>
        </p:txBody>
      </p:sp>
      <p:sp>
        <p:nvSpPr>
          <p:cNvPr id="37891" name="Rectangle 3"/>
          <p:cNvSpPr>
            <a:spLocks noGrp="1" noRot="1" noChangeArrowheads="1"/>
          </p:cNvSpPr>
          <p:nvPr>
            <p:ph type="body" idx="1"/>
          </p:nvPr>
        </p:nvSpPr>
        <p:spPr>
          <a:xfrm>
            <a:off x="685800" y="1143000"/>
            <a:ext cx="7772400" cy="5181600"/>
          </a:xfrm>
        </p:spPr>
        <p:txBody>
          <a:bodyPr/>
          <a:lstStyle/>
          <a:p>
            <a:pPr eaLnBrk="1" hangingPunct="1">
              <a:lnSpc>
                <a:spcPct val="90000"/>
              </a:lnSpc>
            </a:pPr>
            <a:r>
              <a:rPr lang="en-US" sz="2800" smtClean="0">
                <a:effectLst>
                  <a:outerShdw blurRad="38100" dist="38100" dir="2700000" algn="tl">
                    <a:srgbClr val="C0C0C0"/>
                  </a:outerShdw>
                </a:effectLst>
                <a:ea typeface="ＭＳ Ｐゴシック" pitchFamily="34" charset="-128"/>
              </a:rPr>
              <a:t>Changes in the radioactive decay rates necessary to reduce the ages significantly would require changes in the fundamental constants of the universe, changes that are incompatible with the existence of the universe.</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Analysis of the radiation produced by supernovas has calculated the half-life of every known nuclide and they all match the measurements made on earth and are 2.7 million light years away [in Andromeda Galaxy].</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So…they have been constant for at least that long.</a:t>
            </a:r>
            <a:endParaRPr lang="en-US" sz="2000" smtClean="0">
              <a:effectLst>
                <a:outerShdw blurRad="38100" dist="38100" dir="2700000" algn="tl">
                  <a:srgbClr val="C0C0C0"/>
                </a:outerShdw>
              </a:effectLst>
              <a:ea typeface="ＭＳ Ｐゴシック" pitchFamily="34" charset="-128"/>
            </a:endParaRPr>
          </a:p>
          <a:p>
            <a:pPr eaLnBrk="1" hangingPunct="1">
              <a:lnSpc>
                <a:spcPct val="90000"/>
              </a:lnSpc>
            </a:pPr>
            <a:endParaRPr lang="en-US" sz="2000" smtClean="0">
              <a:effectLst>
                <a:outerShdw blurRad="38100" dist="38100" dir="2700000" algn="tl">
                  <a:srgbClr val="C0C0C0"/>
                </a:outerShdw>
              </a:effectLst>
              <a:ea typeface="ＭＳ Ｐゴシック" pitchFamily="34" charset="-128"/>
            </a:endParaRPr>
          </a:p>
          <a:p>
            <a:pPr eaLnBrk="1" hangingPunct="1">
              <a:lnSpc>
                <a:spcPct val="90000"/>
              </a:lnSpc>
            </a:pPr>
            <a:endParaRPr lang="en-US" sz="2000" smtClean="0">
              <a:effectLst>
                <a:outerShdw blurRad="38100" dist="38100" dir="2700000" algn="tl">
                  <a:srgbClr val="C0C0C0"/>
                </a:outerShdw>
              </a:effectLst>
              <a:ea typeface="ＭＳ Ｐゴシック"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r>
              <a:rPr lang="en-US" sz="2800" b="0" smtClean="0">
                <a:effectLst>
                  <a:outerShdw blurRad="38100" dist="38100" dir="2700000" algn="tl">
                    <a:srgbClr val="C0C0C0"/>
                  </a:outerShdw>
                </a:effectLst>
                <a:ea typeface="ＭＳ Ｐゴシック" pitchFamily="34" charset="-128"/>
              </a:rPr>
              <a:t>Why believe [cont.]</a:t>
            </a:r>
          </a:p>
        </p:txBody>
      </p:sp>
      <p:sp>
        <p:nvSpPr>
          <p:cNvPr id="40963" name="Rectangle 3"/>
          <p:cNvSpPr>
            <a:spLocks noGrp="1" noRot="1" noChangeArrowheads="1"/>
          </p:cNvSpPr>
          <p:nvPr>
            <p:ph type="body" idx="1"/>
          </p:nvPr>
        </p:nvSpPr>
        <p:spPr>
          <a:xfrm>
            <a:off x="685800" y="1752600"/>
            <a:ext cx="7772400" cy="4800600"/>
          </a:xfrm>
        </p:spPr>
        <p:txBody>
          <a:bodyPr/>
          <a:lstStyle/>
          <a:p>
            <a:pPr eaLnBrk="1" hangingPunct="1"/>
            <a:r>
              <a:rPr lang="en-US" sz="2000" smtClean="0">
                <a:effectLst>
                  <a:outerShdw blurRad="38100" dist="38100" dir="2700000" algn="tl">
                    <a:srgbClr val="C0C0C0"/>
                  </a:outerShdw>
                </a:effectLst>
                <a:ea typeface="ＭＳ Ｐゴシック" pitchFamily="34" charset="-128"/>
              </a:rPr>
              <a:t>Anomalous data is relatively rare and can usually be explained.</a:t>
            </a:r>
          </a:p>
          <a:p>
            <a:pPr lvl="1" eaLnBrk="1" hangingPunct="1"/>
            <a:r>
              <a:rPr lang="en-US" sz="1800" smtClean="0">
                <a:effectLst>
                  <a:outerShdw blurRad="38100" dist="38100" dir="2700000" algn="tl">
                    <a:srgbClr val="C0C0C0"/>
                  </a:outerShdw>
                </a:effectLst>
                <a:ea typeface="ＭＳ Ｐゴシック" pitchFamily="34" charset="-128"/>
              </a:rPr>
              <a:t>K-Ar dating of the 1801 Hulalalei volcano lava got dates ranging from 160 mya to 3 bya. </a:t>
            </a:r>
          </a:p>
          <a:p>
            <a:pPr lvl="2" eaLnBrk="1" hangingPunct="1"/>
            <a:r>
              <a:rPr lang="en-US" sz="1800" smtClean="0">
                <a:effectLst>
                  <a:outerShdw blurRad="38100" dist="38100" dir="2700000" algn="tl">
                    <a:srgbClr val="C0C0C0"/>
                  </a:outerShdw>
                </a:effectLst>
                <a:ea typeface="ＭＳ Ｐゴシック" pitchFamily="34" charset="-128"/>
              </a:rPr>
              <a:t>This study dated xenoliths -- fragments of foreign rock broken off by the magma intrusion through the crust </a:t>
            </a:r>
          </a:p>
          <a:p>
            <a:pPr lvl="1" eaLnBrk="1" hangingPunct="1"/>
            <a:r>
              <a:rPr lang="en-US" sz="1800" smtClean="0">
                <a:effectLst>
                  <a:outerShdw blurRad="38100" dist="38100" dir="2700000" algn="tl">
                    <a:srgbClr val="C0C0C0"/>
                  </a:outerShdw>
                </a:effectLst>
                <a:ea typeface="ＭＳ Ｐゴシック" pitchFamily="34" charset="-128"/>
              </a:rPr>
              <a:t>K-Ar dating of lava from Mt. St. Helens got a date of 0.35 mya with inclusions dating from 0.34 to 2.8 mya</a:t>
            </a:r>
          </a:p>
          <a:p>
            <a:pPr lvl="2" eaLnBrk="1" hangingPunct="1"/>
            <a:r>
              <a:rPr lang="en-US" sz="1800" smtClean="0">
                <a:effectLst>
                  <a:outerShdw blurRad="38100" dist="38100" dir="2700000" algn="tl">
                    <a:srgbClr val="C0C0C0"/>
                  </a:outerShdw>
                </a:effectLst>
                <a:ea typeface="ＭＳ Ｐゴシック" pitchFamily="34" charset="-128"/>
              </a:rPr>
              <a:t>The lab to which the samples were sent had old equipment and stated that they can’t date anything less than 2 mya.</a:t>
            </a:r>
          </a:p>
          <a:p>
            <a:pPr lvl="2" eaLnBrk="1" hangingPunct="1"/>
            <a:r>
              <a:rPr lang="en-US" sz="1800" smtClean="0">
                <a:effectLst>
                  <a:outerShdw blurRad="38100" dist="38100" dir="2700000" algn="tl">
                    <a:srgbClr val="C0C0C0"/>
                  </a:outerShdw>
                </a:effectLst>
                <a:ea typeface="ＭＳ Ｐゴシック" pitchFamily="34" charset="-128"/>
              </a:rPr>
              <a:t>There were xenoliths included in the samples.</a:t>
            </a:r>
          </a:p>
          <a:p>
            <a:pPr lvl="2" eaLnBrk="1" hangingPunct="1"/>
            <a:r>
              <a:rPr lang="en-US" sz="1800" smtClean="0">
                <a:effectLst>
                  <a:outerShdw blurRad="38100" dist="38100" dir="2700000" algn="tl">
                    <a:srgbClr val="C0C0C0"/>
                  </a:outerShdw>
                </a:effectLst>
                <a:ea typeface="ＭＳ Ｐゴシック" pitchFamily="34" charset="-128"/>
              </a:rPr>
              <a:t>Published in </a:t>
            </a:r>
            <a:r>
              <a:rPr lang="en-US" sz="1800" i="1" smtClean="0">
                <a:effectLst>
                  <a:outerShdw blurRad="38100" dist="38100" dir="2700000" algn="tl">
                    <a:srgbClr val="C0C0C0"/>
                  </a:outerShdw>
                </a:effectLst>
                <a:ea typeface="ＭＳ Ｐゴシック" pitchFamily="34" charset="-128"/>
              </a:rPr>
              <a:t>Creation Ex Nihilo Technical Journal</a:t>
            </a:r>
            <a:r>
              <a:rPr lang="en-US" sz="1800" smtClean="0">
                <a:effectLst>
                  <a:outerShdw blurRad="38100" dist="38100" dir="2700000" algn="tl">
                    <a:srgbClr val="C0C0C0"/>
                  </a:outerShdw>
                </a:effectLst>
                <a:ea typeface="ＭＳ Ｐゴシック" pitchFamily="34" charset="-128"/>
              </a:rPr>
              <a:t> and heavily criticized by peer reviewers.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r>
              <a:rPr lang="en-US" sz="4000" smtClean="0">
                <a:effectLst>
                  <a:outerShdw blurRad="38100" dist="38100" dir="2700000" algn="tl">
                    <a:srgbClr val="C0C0C0"/>
                  </a:outerShdw>
                </a:effectLst>
                <a:ea typeface="ＭＳ Ｐゴシック" pitchFamily="34" charset="-128"/>
              </a:rPr>
              <a:t>Radiometric dating -- Bottom line</a:t>
            </a:r>
            <a:endParaRPr lang="en-US" smtClean="0">
              <a:effectLst>
                <a:outerShdw blurRad="38100" dist="38100" dir="2700000" algn="tl">
                  <a:srgbClr val="C0C0C0"/>
                </a:outerShdw>
              </a:effectLst>
              <a:ea typeface="ＭＳ Ｐゴシック" pitchFamily="34" charset="-128"/>
            </a:endParaRPr>
          </a:p>
        </p:txBody>
      </p:sp>
      <p:sp>
        <p:nvSpPr>
          <p:cNvPr id="43011" name="Rectangle 3"/>
          <p:cNvSpPr>
            <a:spLocks noGrp="1" noRot="1" noChangeArrowheads="1"/>
          </p:cNvSpPr>
          <p:nvPr>
            <p:ph type="body" idx="1"/>
          </p:nvPr>
        </p:nvSpPr>
        <p:spPr/>
        <p:txBody>
          <a:bodyPr/>
          <a:lstStyle/>
          <a:p>
            <a:pPr eaLnBrk="1" hangingPunct="1"/>
            <a:r>
              <a:rPr lang="en-US" smtClean="0">
                <a:effectLst>
                  <a:outerShdw blurRad="38100" dist="38100" dir="2700000" algn="tl">
                    <a:srgbClr val="C0C0C0"/>
                  </a:outerShdw>
                </a:effectLst>
                <a:ea typeface="ＭＳ Ｐゴシック" pitchFamily="34" charset="-128"/>
              </a:rPr>
              <a:t>Radiometric dating uses many different independent clocks, read by many different people. Occasionally one clock gives a different time than all the others. This is no reason to toss out the time agreed upon by all the others or to say that clocks are not to be believed.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Rot="1" noChangeArrowheads="1"/>
          </p:cNvSpPr>
          <p:nvPr>
            <p:ph type="title"/>
          </p:nvPr>
        </p:nvSpPr>
        <p:spPr>
          <a:xfrm>
            <a:off x="457200" y="274638"/>
            <a:ext cx="8229600" cy="76200"/>
          </a:xfrm>
        </p:spPr>
        <p:txBody>
          <a:bodyPr>
            <a:normAutofit fontScale="90000"/>
          </a:bodyPr>
          <a:lstStyle/>
          <a:p>
            <a:pPr eaLnBrk="1" hangingPunct="1"/>
            <a:endParaRPr lang="en-US" smtClean="0">
              <a:effectLst>
                <a:outerShdw blurRad="38100" dist="38100" dir="2700000" algn="tl">
                  <a:srgbClr val="C0C0C0"/>
                </a:outerShdw>
              </a:effectLst>
              <a:ea typeface="ＭＳ Ｐゴシック" pitchFamily="34" charset="-128"/>
            </a:endParaRPr>
          </a:p>
        </p:txBody>
      </p:sp>
      <p:sp>
        <p:nvSpPr>
          <p:cNvPr id="45059" name="Rectangle 1027"/>
          <p:cNvSpPr>
            <a:spLocks noGrp="1" noRot="1" noChangeArrowheads="1"/>
          </p:cNvSpPr>
          <p:nvPr>
            <p:ph type="body" idx="1"/>
          </p:nvPr>
        </p:nvSpPr>
        <p:spPr>
          <a:xfrm>
            <a:off x="533400" y="1219200"/>
            <a:ext cx="7772400" cy="4114800"/>
          </a:xfrm>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Even if one questions the </a:t>
            </a:r>
            <a:r>
              <a:rPr lang="en-US" i="1" smtClean="0">
                <a:effectLst>
                  <a:outerShdw blurRad="38100" dist="38100" dir="2700000" algn="tl">
                    <a:srgbClr val="C0C0C0"/>
                  </a:outerShdw>
                </a:effectLst>
                <a:latin typeface="ArialMS" charset="0"/>
                <a:ea typeface="ＭＳ Ｐゴシック" pitchFamily="34" charset="-128"/>
              </a:rPr>
              <a:t>absolute age </a:t>
            </a:r>
            <a:r>
              <a:rPr lang="en-US" smtClean="0">
                <a:effectLst>
                  <a:outerShdw blurRad="38100" dist="38100" dir="2700000" algn="tl">
                    <a:srgbClr val="C0C0C0"/>
                  </a:outerShdw>
                </a:effectLst>
                <a:latin typeface="ArialMS" charset="0"/>
                <a:ea typeface="ＭＳ Ｐゴシック" pitchFamily="34" charset="-128"/>
              </a:rPr>
              <a:t>of the various strata, the complete absence of more complex forms in deeper strata can not be explained by anything other than descent with modification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normAutofit fontScale="90000"/>
          </a:bodyPr>
          <a:lstStyle/>
          <a:p>
            <a:pPr eaLnBrk="1" hangingPunct="1"/>
            <a:r>
              <a:rPr lang="en-US" sz="3600" smtClean="0">
                <a:effectLst>
                  <a:outerShdw blurRad="38100" dist="38100" dir="2700000" algn="tl">
                    <a:srgbClr val="C0C0C0"/>
                  </a:outerShdw>
                </a:effectLst>
                <a:latin typeface="ArialMS" charset="0"/>
                <a:ea typeface="ＭＳ Ｐゴシック" pitchFamily="34" charset="-128"/>
              </a:rPr>
              <a:t>The fossil record -- </a:t>
            </a:r>
            <a:r>
              <a:rPr lang="en-US" sz="3600" i="1" smtClean="0">
                <a:effectLst>
                  <a:outerShdw blurRad="38100" dist="38100" dir="2700000" algn="tl">
                    <a:srgbClr val="C0C0C0"/>
                  </a:outerShdw>
                </a:effectLst>
                <a:latin typeface="ArialMS" charset="0"/>
                <a:ea typeface="ＭＳ Ｐゴシック" pitchFamily="34" charset="-128"/>
              </a:rPr>
              <a:t>predictable </a:t>
            </a:r>
            <a:r>
              <a:rPr lang="en-US" sz="3600" smtClean="0">
                <a:effectLst>
                  <a:outerShdw blurRad="38100" dist="38100" dir="2700000" algn="tl">
                    <a:srgbClr val="C0C0C0"/>
                  </a:outerShdw>
                </a:effectLst>
                <a:latin typeface="ArialMS" charset="0"/>
                <a:ea typeface="ＭＳ Ｐゴシック" pitchFamily="34" charset="-128"/>
              </a:rPr>
              <a:t>and </a:t>
            </a:r>
            <a:r>
              <a:rPr lang="en-US" sz="3600" i="1" smtClean="0">
                <a:effectLst>
                  <a:outerShdw blurRad="38100" dist="38100" dir="2700000" algn="tl">
                    <a:srgbClr val="C0C0C0"/>
                  </a:outerShdw>
                </a:effectLst>
                <a:latin typeface="ArialMS" charset="0"/>
                <a:ea typeface="ＭＳ Ｐゴシック" pitchFamily="34" charset="-128"/>
              </a:rPr>
              <a:t>consistent</a:t>
            </a:r>
            <a:r>
              <a:rPr lang="en-US" sz="3600" smtClean="0">
                <a:effectLst>
                  <a:outerShdw blurRad="38100" dist="38100" dir="2700000" algn="tl">
                    <a:srgbClr val="C0C0C0"/>
                  </a:outerShdw>
                </a:effectLst>
                <a:latin typeface="ArialMS" charset="0"/>
                <a:ea typeface="ＭＳ Ｐゴシック" pitchFamily="34" charset="-128"/>
              </a:rPr>
              <a:t>, with no inversions</a:t>
            </a:r>
            <a:endParaRPr lang="en-US" smtClean="0">
              <a:effectLst>
                <a:outerShdw blurRad="38100" dist="38100" dir="2700000" algn="tl">
                  <a:srgbClr val="C0C0C0"/>
                </a:outerShdw>
              </a:effectLst>
              <a:latin typeface="ArialMS" charset="0"/>
              <a:ea typeface="ＭＳ Ｐゴシック" pitchFamily="34" charset="-128"/>
            </a:endParaRPr>
          </a:p>
        </p:txBody>
      </p:sp>
      <p:sp>
        <p:nvSpPr>
          <p:cNvPr id="21507" name="Rectangle 3"/>
          <p:cNvSpPr>
            <a:spLocks noGrp="1" noRot="1" noChangeArrowheads="1"/>
          </p:cNvSpPr>
          <p:nvPr>
            <p:ph type="body" idx="1"/>
          </p:nvPr>
        </p:nvSpPr>
        <p:spPr/>
        <p:txBody>
          <a:bodyPr/>
          <a:lstStyle/>
          <a:p>
            <a:pPr eaLnBrk="1" hangingPunct="1"/>
            <a:r>
              <a:rPr lang="en-US" sz="2800" smtClean="0">
                <a:effectLst>
                  <a:outerShdw blurRad="38100" dist="38100" dir="2700000" algn="tl">
                    <a:srgbClr val="C0C0C0"/>
                  </a:outerShdw>
                </a:effectLst>
                <a:latin typeface="ArialMS" charset="0"/>
                <a:ea typeface="ＭＳ Ｐゴシック" pitchFamily="34" charset="-128"/>
              </a:rPr>
              <a:t>Cartilaginous fish appear before bony fish even though they swim side by side today.</a:t>
            </a:r>
          </a:p>
          <a:p>
            <a:pPr eaLnBrk="1" hangingPunct="1"/>
            <a:r>
              <a:rPr lang="en-US" sz="2800" smtClean="0">
                <a:effectLst>
                  <a:outerShdw blurRad="38100" dist="38100" dir="2700000" algn="tl">
                    <a:srgbClr val="C0C0C0"/>
                  </a:outerShdw>
                </a:effectLst>
                <a:latin typeface="ArialMS" charset="0"/>
                <a:ea typeface="ＭＳ Ｐゴシック" pitchFamily="34" charset="-128"/>
              </a:rPr>
              <a:t>Amphibian fossils </a:t>
            </a:r>
            <a:r>
              <a:rPr lang="en-US" sz="2800" i="1" smtClean="0">
                <a:effectLst>
                  <a:outerShdw blurRad="38100" dist="38100" dir="2700000" algn="tl">
                    <a:srgbClr val="C0C0C0"/>
                  </a:outerShdw>
                </a:effectLst>
                <a:latin typeface="ArialMS" charset="0"/>
                <a:ea typeface="ＭＳ Ｐゴシック" pitchFamily="34" charset="-128"/>
              </a:rPr>
              <a:t>never </a:t>
            </a:r>
            <a:r>
              <a:rPr lang="en-US" sz="2800" smtClean="0">
                <a:effectLst>
                  <a:outerShdw blurRad="38100" dist="38100" dir="2700000" algn="tl">
                    <a:srgbClr val="C0C0C0"/>
                  </a:outerShdw>
                </a:effectLst>
                <a:latin typeface="ArialMS" charset="0"/>
                <a:ea typeface="ＭＳ Ｐゴシック" pitchFamily="34" charset="-128"/>
              </a:rPr>
              <a:t>found before fishes</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r>
              <a:rPr lang="en-US" sz="2800" smtClean="0">
                <a:effectLst>
                  <a:outerShdw blurRad="38100" dist="38100" dir="2700000" algn="tl">
                    <a:srgbClr val="C0C0C0"/>
                  </a:outerShdw>
                </a:effectLst>
                <a:latin typeface="ArialMS" charset="0"/>
                <a:ea typeface="ＭＳ Ｐゴシック" pitchFamily="34" charset="-128"/>
              </a:rPr>
              <a:t>Mammals </a:t>
            </a:r>
            <a:r>
              <a:rPr lang="en-US" sz="2800" i="1" smtClean="0">
                <a:effectLst>
                  <a:outerShdw blurRad="38100" dist="38100" dir="2700000" algn="tl">
                    <a:srgbClr val="C0C0C0"/>
                  </a:outerShdw>
                </a:effectLst>
                <a:latin typeface="ArialMS" charset="0"/>
                <a:ea typeface="ＭＳ Ｐゴシック" pitchFamily="34" charset="-128"/>
              </a:rPr>
              <a:t>never </a:t>
            </a:r>
            <a:r>
              <a:rPr lang="en-US" sz="2800" smtClean="0">
                <a:effectLst>
                  <a:outerShdw blurRad="38100" dist="38100" dir="2700000" algn="tl">
                    <a:srgbClr val="C0C0C0"/>
                  </a:outerShdw>
                </a:effectLst>
                <a:latin typeface="ArialMS" charset="0"/>
                <a:ea typeface="ＭＳ Ｐゴシック" pitchFamily="34" charset="-128"/>
              </a:rPr>
              <a:t>appear before reptiles</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r>
              <a:rPr lang="en-US" sz="2800" smtClean="0">
                <a:effectLst>
                  <a:outerShdw blurRad="38100" dist="38100" dir="2700000" algn="tl">
                    <a:srgbClr val="C0C0C0"/>
                  </a:outerShdw>
                </a:effectLst>
                <a:latin typeface="ArialMS" charset="0"/>
                <a:ea typeface="ＭＳ Ｐゴシック" pitchFamily="34" charset="-128"/>
              </a:rPr>
              <a:t> Humans, or even their tools or artifacts, never appear simultaneously with dinosaurs</a:t>
            </a:r>
            <a:r>
              <a:rPr lang="en-US" sz="2800" smtClean="0">
                <a:effectLst>
                  <a:outerShdw blurRad="38100" dist="38100" dir="2700000" algn="tl">
                    <a:srgbClr val="C0C0C0"/>
                  </a:outerShdw>
                </a:effectLst>
                <a:latin typeface="Helvetica" pitchFamily="-110" charset="0"/>
                <a:ea typeface="ＭＳ Ｐゴシック" pitchFamily="34" charset="-128"/>
              </a:rPr>
              <a:t> </a:t>
            </a:r>
          </a:p>
          <a:p>
            <a:pPr eaLnBrk="1" hangingPunct="1"/>
            <a:endParaRPr lang="en-US" sz="2800" smtClean="0">
              <a:effectLst>
                <a:outerShdw blurRad="38100" dist="38100" dir="2700000" algn="tl">
                  <a:srgbClr val="C0C0C0"/>
                </a:outerShdw>
              </a:effectLst>
              <a:latin typeface="Helvetica" pitchFamily="-110" charset="0"/>
              <a:ea typeface="ＭＳ Ｐゴシック"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normAutofit fontScale="90000"/>
          </a:bodyPr>
          <a:lstStyle/>
          <a:p>
            <a:pPr eaLnBrk="1" hangingPunct="1"/>
            <a:r>
              <a:rPr lang="en-US" sz="3600" smtClean="0">
                <a:effectLst>
                  <a:outerShdw blurRad="38100" dist="38100" dir="2700000" algn="tl">
                    <a:srgbClr val="C0C0C0"/>
                  </a:outerShdw>
                </a:effectLst>
                <a:latin typeface="ArialMS" charset="0"/>
                <a:ea typeface="ＭＳ Ｐゴシック" pitchFamily="34" charset="-128"/>
              </a:rPr>
              <a:t>Earth’s history by analogy to a single 365- day calendar year</a:t>
            </a:r>
            <a:endParaRPr lang="en-US" smtClean="0">
              <a:effectLst>
                <a:outerShdw blurRad="38100" dist="38100" dir="2700000" algn="tl">
                  <a:srgbClr val="C0C0C0"/>
                </a:outerShdw>
              </a:effectLst>
              <a:latin typeface="ArialMS" charset="0"/>
              <a:ea typeface="ＭＳ Ｐゴシック" pitchFamily="34" charset="-128"/>
            </a:endParaRPr>
          </a:p>
        </p:txBody>
      </p:sp>
      <p:pic>
        <p:nvPicPr>
          <p:cNvPr id="16387" name="Picture 6" descr="Snapshot 2009-04-06#3F3FDB.tiff                                00034C80Macintosh local HD             BC58F3F2:"/>
          <p:cNvPicPr>
            <a:picLocks noGrp="1" noChangeAspect="1" noChangeArrowheads="1"/>
          </p:cNvPicPr>
          <p:nvPr>
            <p:ph idx="1"/>
          </p:nvPr>
        </p:nvPicPr>
        <p:blipFill>
          <a:blip r:embed="rId2"/>
          <a:srcRect/>
          <a:stretch>
            <a:fillRect/>
          </a:stretch>
        </p:blipFill>
        <p:spPr>
          <a:xfrm>
            <a:off x="609600" y="1981200"/>
            <a:ext cx="8001000" cy="437991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normAutofit fontScale="90000"/>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The fossil record -- consistent and predictable</a:t>
            </a:r>
          </a:p>
        </p:txBody>
      </p:sp>
      <p:sp>
        <p:nvSpPr>
          <p:cNvPr id="22531" name="Rectangle 3"/>
          <p:cNvSpPr>
            <a:spLocks noGrp="1" noRot="1" noChangeArrowheads="1"/>
          </p:cNvSpPr>
          <p:nvPr>
            <p:ph type="body" idx="1"/>
          </p:nvPr>
        </p:nvSpPr>
        <p:spPr>
          <a:xfrm>
            <a:off x="457200" y="1600200"/>
            <a:ext cx="8229600" cy="3200400"/>
          </a:xfrm>
        </p:spPr>
        <p:txBody>
          <a:bodyPr/>
          <a:lstStyle/>
          <a:p>
            <a:pPr eaLnBrk="1" hangingPunct="1"/>
            <a:r>
              <a:rPr lang="en-US" sz="2000" b="1" smtClean="0">
                <a:effectLst>
                  <a:outerShdw blurRad="38100" dist="38100" dir="2700000" algn="tl">
                    <a:srgbClr val="C0C0C0"/>
                  </a:outerShdw>
                </a:effectLst>
                <a:latin typeface="ArialMS" charset="0"/>
                <a:ea typeface="ＭＳ Ｐゴシック" pitchFamily="34" charset="-128"/>
              </a:rPr>
              <a:t>Coprolites </a:t>
            </a:r>
            <a:r>
              <a:rPr lang="en-US" sz="2000" smtClean="0">
                <a:effectLst>
                  <a:outerShdw blurRad="38100" dist="38100" dir="2700000" algn="tl">
                    <a:srgbClr val="C0C0C0"/>
                  </a:outerShdw>
                </a:effectLst>
                <a:latin typeface="ArialMS" charset="0"/>
                <a:ea typeface="ＭＳ Ｐゴシック" pitchFamily="34" charset="-128"/>
              </a:rPr>
              <a:t>(fossilized feces) show only the type of food items present at the time of the organism that produced the feces and </a:t>
            </a:r>
            <a:r>
              <a:rPr lang="en-US" sz="2000" i="1" smtClean="0">
                <a:effectLst>
                  <a:outerShdw blurRad="38100" dist="38100" dir="2700000" algn="tl">
                    <a:srgbClr val="C0C0C0"/>
                  </a:outerShdw>
                </a:effectLst>
                <a:latin typeface="ArialMS" charset="0"/>
                <a:ea typeface="ＭＳ Ｐゴシック" pitchFamily="34" charset="-128"/>
              </a:rPr>
              <a:t>never </a:t>
            </a:r>
            <a:r>
              <a:rPr lang="en-US" sz="2000" smtClean="0">
                <a:effectLst>
                  <a:outerShdw blurRad="38100" dist="38100" dir="2700000" algn="tl">
                    <a:srgbClr val="C0C0C0"/>
                  </a:outerShdw>
                </a:effectLst>
                <a:latin typeface="ArialMS" charset="0"/>
                <a:ea typeface="ＭＳ Ｐゴシック" pitchFamily="34" charset="-128"/>
              </a:rPr>
              <a:t>contain any more recent or modern food items; for example:</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400" smtClean="0">
                <a:effectLst>
                  <a:outerShdw blurRad="38100" dist="38100" dir="2700000" algn="tl">
                    <a:srgbClr val="C0C0C0"/>
                  </a:outerShdw>
                </a:effectLst>
                <a:latin typeface="ArialMS" charset="0"/>
                <a:ea typeface="ＭＳ Ｐゴシック" pitchFamily="34" charset="-128"/>
              </a:rPr>
              <a:t> </a:t>
            </a:r>
            <a:r>
              <a:rPr lang="en-US" sz="1800" i="1" smtClean="0">
                <a:effectLst>
                  <a:outerShdw blurRad="38100" dist="38100" dir="2700000" algn="tl">
                    <a:srgbClr val="C0C0C0"/>
                  </a:outerShdw>
                </a:effectLst>
                <a:latin typeface="ArialMS" charset="0"/>
                <a:ea typeface="ＭＳ Ｐゴシック" pitchFamily="34" charset="-128"/>
              </a:rPr>
              <a:t>T</a:t>
            </a:r>
            <a:r>
              <a:rPr lang="en-US" sz="1800" smtClean="0">
                <a:effectLst>
                  <a:outerShdw blurRad="38100" dist="38100" dir="2700000" algn="tl">
                    <a:srgbClr val="C0C0C0"/>
                  </a:outerShdw>
                </a:effectLst>
                <a:latin typeface="ArialMS" charset="0"/>
                <a:ea typeface="ＭＳ Ｐゴシック" pitchFamily="34" charset="-128"/>
              </a:rPr>
              <a:t>. </a:t>
            </a:r>
            <a:r>
              <a:rPr lang="en-US" sz="1800" i="1" smtClean="0">
                <a:effectLst>
                  <a:outerShdw blurRad="38100" dist="38100" dir="2700000" algn="tl">
                    <a:srgbClr val="C0C0C0"/>
                  </a:outerShdw>
                </a:effectLst>
                <a:latin typeface="ArialMS" charset="0"/>
                <a:ea typeface="ＭＳ Ｐゴシック" pitchFamily="34" charset="-128"/>
              </a:rPr>
              <a:t>rex </a:t>
            </a:r>
            <a:r>
              <a:rPr lang="en-US" sz="1800" smtClean="0">
                <a:effectLst>
                  <a:outerShdw blurRad="38100" dist="38100" dir="2700000" algn="tl">
                    <a:srgbClr val="C0C0C0"/>
                  </a:outerShdw>
                </a:effectLst>
                <a:latin typeface="ArialMS" charset="0"/>
                <a:ea typeface="ＭＳ Ｐゴシック" pitchFamily="34" charset="-128"/>
              </a:rPr>
              <a:t>coprolites contain only bone fragments of dinosaur species living in that period</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lvl="1" eaLnBrk="1" hangingPunct="1"/>
            <a:r>
              <a:rPr lang="en-US" sz="1800" smtClean="0">
                <a:effectLst>
                  <a:outerShdw blurRad="38100" dist="38100" dir="2700000" algn="tl">
                    <a:srgbClr val="C0C0C0"/>
                  </a:outerShdw>
                </a:effectLst>
                <a:latin typeface="ArialMS" charset="0"/>
                <a:ea typeface="ＭＳ Ｐゴシック" pitchFamily="34" charset="-128"/>
              </a:rPr>
              <a:t> </a:t>
            </a:r>
            <a:r>
              <a:rPr lang="en-US" sz="1800" i="1" smtClean="0">
                <a:effectLst>
                  <a:outerShdw blurRad="38100" dist="38100" dir="2700000" algn="tl">
                    <a:srgbClr val="C0C0C0"/>
                  </a:outerShdw>
                </a:effectLst>
                <a:latin typeface="ArialMS" charset="0"/>
                <a:ea typeface="ＭＳ Ｐゴシック" pitchFamily="34" charset="-128"/>
              </a:rPr>
              <a:t>never </a:t>
            </a:r>
            <a:r>
              <a:rPr lang="en-US" sz="1800" smtClean="0">
                <a:effectLst>
                  <a:outerShdw blurRad="38100" dist="38100" dir="2700000" algn="tl">
                    <a:srgbClr val="C0C0C0"/>
                  </a:outerShdw>
                </a:effectLst>
                <a:latin typeface="ArialMS" charset="0"/>
                <a:ea typeface="ＭＳ Ｐゴシック" pitchFamily="34" charset="-128"/>
              </a:rPr>
              <a:t>are modern and ancient food items found together in a coprolite</a:t>
            </a:r>
            <a:r>
              <a:rPr lang="en-US" smtClean="0">
                <a:effectLst>
                  <a:outerShdw blurRad="38100" dist="38100" dir="2700000" algn="tl">
                    <a:srgbClr val="C0C0C0"/>
                  </a:outerShdw>
                </a:effectLst>
                <a:latin typeface="Helvetica" pitchFamily="-110" charset="0"/>
                <a:ea typeface="ＭＳ Ｐゴシック" pitchFamily="34" charset="-128"/>
              </a:rPr>
              <a:t> </a:t>
            </a:r>
          </a:p>
        </p:txBody>
      </p:sp>
      <p:pic>
        <p:nvPicPr>
          <p:cNvPr id="39940" name="Picture 4"/>
          <p:cNvPicPr>
            <a:picLocks noChangeAspect="1" noChangeArrowheads="1"/>
          </p:cNvPicPr>
          <p:nvPr/>
        </p:nvPicPr>
        <p:blipFill>
          <a:blip r:embed="rId2"/>
          <a:srcRect/>
          <a:stretch>
            <a:fillRect/>
          </a:stretch>
        </p:blipFill>
        <p:spPr bwMode="auto">
          <a:xfrm>
            <a:off x="6400800" y="4648200"/>
            <a:ext cx="2565400" cy="2084388"/>
          </a:xfrm>
          <a:prstGeom prst="rect">
            <a:avLst/>
          </a:prstGeom>
          <a:noFill/>
          <a:ln w="9525">
            <a:noFill/>
            <a:miter lim="800000"/>
            <a:headEnd/>
            <a:tailEnd/>
          </a:ln>
        </p:spPr>
      </p:pic>
      <p:pic>
        <p:nvPicPr>
          <p:cNvPr id="39941" name="Picture 5"/>
          <p:cNvPicPr>
            <a:picLocks noChangeAspect="1" noChangeArrowheads="1"/>
          </p:cNvPicPr>
          <p:nvPr/>
        </p:nvPicPr>
        <p:blipFill>
          <a:blip r:embed="rId3"/>
          <a:srcRect/>
          <a:stretch>
            <a:fillRect/>
          </a:stretch>
        </p:blipFill>
        <p:spPr bwMode="auto">
          <a:xfrm>
            <a:off x="4267200" y="5410200"/>
            <a:ext cx="1638300" cy="927100"/>
          </a:xfrm>
          <a:prstGeom prst="rect">
            <a:avLst/>
          </a:prstGeom>
          <a:noFill/>
          <a:ln w="9525">
            <a:noFill/>
            <a:miter lim="800000"/>
            <a:headEnd/>
            <a:tailEnd/>
          </a:ln>
        </p:spPr>
      </p:pic>
      <p:pic>
        <p:nvPicPr>
          <p:cNvPr id="39942" name="Picture 6"/>
          <p:cNvPicPr>
            <a:picLocks noChangeAspect="1" noChangeArrowheads="1"/>
          </p:cNvPicPr>
          <p:nvPr/>
        </p:nvPicPr>
        <p:blipFill>
          <a:blip r:embed="rId4"/>
          <a:srcRect/>
          <a:stretch>
            <a:fillRect/>
          </a:stretch>
        </p:blipFill>
        <p:spPr bwMode="auto">
          <a:xfrm>
            <a:off x="1828800" y="4953000"/>
            <a:ext cx="1536700" cy="13081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57200" y="274638"/>
            <a:ext cx="8229600" cy="838200"/>
          </a:xfrm>
        </p:spPr>
        <p:txBody>
          <a:bodyPr>
            <a:normAutofit fontScale="90000"/>
          </a:bodyPr>
          <a:lstStyle/>
          <a:p>
            <a:pPr eaLnBrk="1" hangingPunct="1"/>
            <a:r>
              <a:rPr lang="en-US" sz="3200" smtClean="0">
                <a:effectLst>
                  <a:outerShdw blurRad="38100" dist="38100" dir="2700000" algn="tl">
                    <a:srgbClr val="C0C0C0"/>
                  </a:outerShdw>
                </a:effectLst>
                <a:latin typeface="ArialMS" charset="0"/>
                <a:ea typeface="ＭＳ Ｐゴシック" pitchFamily="34" charset="-128"/>
              </a:rPr>
              <a:t>The fossil record -- consistent and predictable</a:t>
            </a:r>
            <a:endParaRPr lang="en-US" sz="4000" smtClean="0">
              <a:effectLst>
                <a:outerShdw blurRad="38100" dist="38100" dir="2700000" algn="tl">
                  <a:srgbClr val="C0C0C0"/>
                </a:outerShdw>
              </a:effectLst>
              <a:latin typeface="ArialMS" charset="0"/>
              <a:ea typeface="ＭＳ Ｐゴシック" pitchFamily="34" charset="-128"/>
            </a:endParaRPr>
          </a:p>
        </p:txBody>
      </p:sp>
      <p:sp>
        <p:nvSpPr>
          <p:cNvPr id="23555" name="Rectangle 3"/>
          <p:cNvSpPr>
            <a:spLocks noGrp="1" noRot="1" noChangeArrowheads="1"/>
          </p:cNvSpPr>
          <p:nvPr>
            <p:ph type="body" idx="1"/>
          </p:nvPr>
        </p:nvSpPr>
        <p:spPr>
          <a:xfrm>
            <a:off x="762000" y="1676400"/>
            <a:ext cx="7772400" cy="4084638"/>
          </a:xfrm>
        </p:spPr>
        <p:txBody>
          <a:bodyPr/>
          <a:lstStyle/>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The plant pattern is consistent with the animal pattern</a:t>
            </a:r>
            <a:endParaRPr lang="en-US" sz="2400" smtClean="0">
              <a:effectLst>
                <a:outerShdw blurRad="38100" dist="38100" dir="2700000" algn="tl">
                  <a:srgbClr val="C0C0C0"/>
                </a:outerShdw>
              </a:effectLst>
              <a:latin typeface="ArialMS" charset="0"/>
              <a:ea typeface="ＭＳ Ｐゴシック" pitchFamily="34" charset="-128"/>
            </a:endParaRPr>
          </a:p>
          <a:p>
            <a:pPr lvl="1"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The distribution of </a:t>
            </a:r>
            <a:r>
              <a:rPr lang="en-US" sz="2400" b="1" smtClean="0">
                <a:effectLst>
                  <a:outerShdw blurRad="38100" dist="38100" dir="2700000" algn="tl">
                    <a:srgbClr val="C0C0C0"/>
                  </a:outerShdw>
                </a:effectLst>
                <a:latin typeface="ArialMS" charset="0"/>
                <a:ea typeface="ＭＳ Ｐゴシック" pitchFamily="34" charset="-128"/>
              </a:rPr>
              <a:t>pollen </a:t>
            </a:r>
            <a:r>
              <a:rPr lang="en-US" sz="2400" smtClean="0">
                <a:effectLst>
                  <a:outerShdw blurRad="38100" dist="38100" dir="2700000" algn="tl">
                    <a:srgbClr val="C0C0C0"/>
                  </a:outerShdw>
                </a:effectLst>
                <a:latin typeface="ArialMS" charset="0"/>
                <a:ea typeface="ＭＳ Ｐゴシック" pitchFamily="34" charset="-128"/>
              </a:rPr>
              <a:t>in the fossil record:</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a:t>
            </a:r>
            <a:r>
              <a:rPr lang="en-US" sz="2000" i="1" smtClean="0">
                <a:effectLst>
                  <a:outerShdw blurRad="38100" dist="38100" dir="2700000" algn="tl">
                    <a:srgbClr val="C0C0C0"/>
                  </a:outerShdw>
                </a:effectLst>
                <a:latin typeface="ArialMS" charset="0"/>
                <a:ea typeface="ＭＳ Ｐゴシック" pitchFamily="34" charset="-128"/>
              </a:rPr>
              <a:t>gymnosperm </a:t>
            </a:r>
            <a:r>
              <a:rPr lang="en-US" sz="2000" smtClean="0">
                <a:effectLst>
                  <a:outerShdw blurRad="38100" dist="38100" dir="2700000" algn="tl">
                    <a:srgbClr val="C0C0C0"/>
                  </a:outerShdw>
                </a:effectLst>
                <a:latin typeface="ArialMS" charset="0"/>
                <a:ea typeface="ＭＳ Ｐゴシック" pitchFamily="34" charset="-128"/>
              </a:rPr>
              <a:t>pollen is found from the mid-Paleozoic (when higher plants first appear) through to the most recent strata</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 gymnosperms were the hugely dominant plant form in the Jurassic</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2000" i="1" smtClean="0">
                <a:effectLst>
                  <a:outerShdw blurRad="38100" dist="38100" dir="2700000" algn="tl">
                    <a:srgbClr val="C0C0C0"/>
                  </a:outerShdw>
                </a:effectLst>
                <a:latin typeface="ArialMS" charset="0"/>
                <a:ea typeface="ＭＳ Ｐゴシック" pitchFamily="34" charset="-128"/>
              </a:rPr>
              <a:t>angiosperm</a:t>
            </a:r>
            <a:r>
              <a:rPr lang="en-US" sz="2000" smtClean="0">
                <a:effectLst>
                  <a:outerShdw blurRad="38100" dist="38100" dir="2700000" algn="tl">
                    <a:srgbClr val="C0C0C0"/>
                  </a:outerShdw>
                </a:effectLst>
                <a:latin typeface="ArialMS" charset="0"/>
                <a:ea typeface="ＭＳ Ｐゴシック" pitchFamily="34" charset="-128"/>
              </a:rPr>
              <a:t> pollen is </a:t>
            </a:r>
            <a:r>
              <a:rPr lang="en-US" sz="2000" i="1" smtClean="0">
                <a:effectLst>
                  <a:outerShdw blurRad="38100" dist="38100" dir="2700000" algn="tl">
                    <a:srgbClr val="C0C0C0"/>
                  </a:outerShdw>
                </a:effectLst>
                <a:latin typeface="ArialMS" charset="0"/>
                <a:ea typeface="ＭＳ Ｐゴシック" pitchFamily="34" charset="-128"/>
              </a:rPr>
              <a:t>entirely absent </a:t>
            </a:r>
            <a:r>
              <a:rPr lang="en-US" sz="2000" smtClean="0">
                <a:effectLst>
                  <a:outerShdw blurRad="38100" dist="38100" dir="2700000" algn="tl">
                    <a:srgbClr val="C0C0C0"/>
                  </a:outerShdw>
                </a:effectLst>
                <a:latin typeface="ArialMS" charset="0"/>
                <a:ea typeface="ＭＳ Ｐゴシック" pitchFamily="34" charset="-128"/>
              </a:rPr>
              <a:t>in all layers older than the Cretaceous epoch (in the Mesozoic era)</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 yet from the Cretaceous on, </a:t>
            </a:r>
            <a:r>
              <a:rPr lang="en-US" sz="2000" i="1" smtClean="0">
                <a:effectLst>
                  <a:outerShdw blurRad="38100" dist="38100" dir="2700000" algn="tl">
                    <a:srgbClr val="C0C0C0"/>
                  </a:outerShdw>
                </a:effectLst>
                <a:latin typeface="ArialMS" charset="0"/>
                <a:ea typeface="ＭＳ Ｐゴシック" pitchFamily="34" charset="-128"/>
              </a:rPr>
              <a:t>both </a:t>
            </a:r>
            <a:r>
              <a:rPr lang="en-US" sz="2000" smtClean="0">
                <a:effectLst>
                  <a:outerShdw blurRad="38100" dist="38100" dir="2700000" algn="tl">
                    <a:srgbClr val="C0C0C0"/>
                  </a:outerShdw>
                </a:effectLst>
                <a:latin typeface="ArialMS" charset="0"/>
                <a:ea typeface="ＭＳ Ｐゴシック" pitchFamily="34" charset="-128"/>
              </a:rPr>
              <a:t>gymnosperm and angiosperm pollen are mixed together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r>
              <a:rPr lang="en-US" sz="3200" smtClean="0">
                <a:effectLst>
                  <a:outerShdw blurRad="38100" dist="38100" dir="2700000" algn="tl">
                    <a:srgbClr val="C0C0C0"/>
                  </a:outerShdw>
                </a:effectLst>
                <a:latin typeface="ArialMS" charset="0"/>
                <a:ea typeface="ＭＳ Ｐゴシック" pitchFamily="34" charset="-128"/>
              </a:rPr>
              <a:t>The fossil record -- consistent and predictable</a:t>
            </a:r>
          </a:p>
        </p:txBody>
      </p:sp>
      <p:sp>
        <p:nvSpPr>
          <p:cNvPr id="24579" name="Rectangle 3"/>
          <p:cNvSpPr>
            <a:spLocks noGrp="1" noRot="1" noChangeArrowheads="1"/>
          </p:cNvSpPr>
          <p:nvPr>
            <p:ph type="body" idx="1"/>
          </p:nvPr>
        </p:nvSpPr>
        <p:spPr>
          <a:xfrm>
            <a:off x="457200" y="1600200"/>
            <a:ext cx="6248400" cy="4498975"/>
          </a:xfrm>
        </p:spPr>
        <p:txBody>
          <a:bodyPr/>
          <a:lstStyle/>
          <a:p>
            <a:pPr eaLnBrk="1" hangingPunct="1">
              <a:lnSpc>
                <a:spcPct val="90000"/>
              </a:lnSpc>
            </a:pPr>
            <a:r>
              <a:rPr lang="en-US" sz="2800" smtClean="0">
                <a:effectLst>
                  <a:outerShdw blurRad="38100" dist="38100" dir="2700000" algn="tl">
                    <a:srgbClr val="C0C0C0"/>
                  </a:outerShdw>
                </a:effectLst>
                <a:ea typeface="ＭＳ Ｐゴシック" pitchFamily="34" charset="-128"/>
              </a:rPr>
              <a:t>Areas where Cretaceous marine organisms [ammonites, clams, and snails] are found above Triassic and Jurassic amphibians and reptiles [including dinosaurs]</a:t>
            </a:r>
          </a:p>
          <a:p>
            <a:pPr lvl="1" eaLnBrk="1" hangingPunct="1">
              <a:lnSpc>
                <a:spcPct val="90000"/>
              </a:lnSpc>
            </a:pPr>
            <a:r>
              <a:rPr lang="en-US" sz="2400" smtClean="0">
                <a:effectLst>
                  <a:outerShdw blurRad="38100" dist="38100" dir="2700000" algn="tl">
                    <a:srgbClr val="C0C0C0"/>
                  </a:outerShdw>
                </a:effectLst>
                <a:ea typeface="ＭＳ Ｐゴシック" pitchFamily="34" charset="-128"/>
              </a:rPr>
              <a:t>As predicted by paleontology</a:t>
            </a:r>
          </a:p>
          <a:p>
            <a:pPr lvl="1" eaLnBrk="1" hangingPunct="1">
              <a:lnSpc>
                <a:spcPct val="90000"/>
              </a:lnSpc>
            </a:pPr>
            <a:r>
              <a:rPr lang="en-US" sz="2400" smtClean="0">
                <a:effectLst>
                  <a:outerShdw blurRad="38100" dist="38100" dir="2700000" algn="tl">
                    <a:srgbClr val="C0C0C0"/>
                  </a:outerShdw>
                </a:effectLst>
                <a:ea typeface="ＭＳ Ｐゴシック" pitchFamily="34" charset="-128"/>
              </a:rPr>
              <a:t>Contrary to the idea that “smart” and “fast” organisms are generally found above “dumb” marine animals because they could retreat to higher ground during a flood.</a:t>
            </a:r>
          </a:p>
        </p:txBody>
      </p:sp>
      <p:pic>
        <p:nvPicPr>
          <p:cNvPr id="41988" name="Picture 4"/>
          <p:cNvPicPr>
            <a:picLocks noChangeAspect="1" noChangeArrowheads="1"/>
          </p:cNvPicPr>
          <p:nvPr/>
        </p:nvPicPr>
        <p:blipFill>
          <a:blip r:embed="rId2"/>
          <a:srcRect/>
          <a:stretch>
            <a:fillRect/>
          </a:stretch>
        </p:blipFill>
        <p:spPr bwMode="auto">
          <a:xfrm>
            <a:off x="7086600" y="1752600"/>
            <a:ext cx="1739900" cy="13843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r>
              <a:rPr lang="en-US" sz="3200" smtClean="0">
                <a:effectLst>
                  <a:outerShdw blurRad="38100" dist="38100" dir="2700000" algn="tl">
                    <a:srgbClr val="C0C0C0"/>
                  </a:outerShdw>
                </a:effectLst>
                <a:latin typeface="ArialMS" charset="0"/>
                <a:ea typeface="ＭＳ Ｐゴシック" pitchFamily="34" charset="-128"/>
              </a:rPr>
              <a:t>The fossil record -- the Paleozoic</a:t>
            </a:r>
            <a:endParaRPr lang="en-US" smtClean="0">
              <a:effectLst>
                <a:outerShdw blurRad="38100" dist="38100" dir="2700000" algn="tl">
                  <a:srgbClr val="C0C0C0"/>
                </a:outerShdw>
              </a:effectLst>
              <a:latin typeface="ArialMS" charset="0"/>
              <a:ea typeface="ＭＳ Ｐゴシック" pitchFamily="34" charset="-128"/>
            </a:endParaRPr>
          </a:p>
        </p:txBody>
      </p:sp>
      <p:sp>
        <p:nvSpPr>
          <p:cNvPr id="25603" name="Rectangle 3"/>
          <p:cNvSpPr>
            <a:spLocks noGrp="1" noRot="1" noChangeArrowheads="1"/>
          </p:cNvSpPr>
          <p:nvPr>
            <p:ph type="body" idx="1"/>
          </p:nvPr>
        </p:nvSpPr>
        <p:spPr/>
        <p:txBody>
          <a:bodyPr/>
          <a:lstStyle/>
          <a:p>
            <a:pPr eaLnBrk="1" hangingPunct="1"/>
            <a:r>
              <a:rPr lang="en-US" sz="2800" smtClean="0">
                <a:effectLst>
                  <a:outerShdw blurRad="38100" dist="38100" dir="2700000" algn="tl">
                    <a:srgbClr val="C0C0C0"/>
                  </a:outerShdw>
                </a:effectLst>
                <a:latin typeface="ArialMS" charset="0"/>
                <a:ea typeface="ＭＳ Ｐゴシック" pitchFamily="34" charset="-128"/>
              </a:rPr>
              <a:t>has varying environments with whole ecosystems represented</a:t>
            </a:r>
          </a:p>
          <a:p>
            <a:pPr lvl="1" eaLnBrk="1" hangingPunct="1"/>
            <a:r>
              <a:rPr lang="en-US" sz="2400" smtClean="0">
                <a:effectLst>
                  <a:outerShdw blurRad="38100" dist="38100" dir="2700000" algn="tl">
                    <a:srgbClr val="C0C0C0"/>
                  </a:outerShdw>
                </a:effectLst>
                <a:latin typeface="ArialMS" charset="0"/>
                <a:ea typeface="ＭＳ Ｐゴシック" pitchFamily="34" charset="-128"/>
              </a:rPr>
              <a:t>some fairly similar to present day environments, </a:t>
            </a:r>
          </a:p>
          <a:p>
            <a:pPr lvl="1" eaLnBrk="1" hangingPunct="1"/>
            <a:r>
              <a:rPr lang="en-US" sz="2400" i="1" smtClean="0">
                <a:effectLst>
                  <a:outerShdw blurRad="38100" dist="38100" dir="2700000" algn="tl">
                    <a:srgbClr val="C0C0C0"/>
                  </a:outerShdw>
                </a:effectLst>
                <a:latin typeface="ArialMS" charset="0"/>
                <a:ea typeface="ＭＳ Ｐゴシック" pitchFamily="34" charset="-128"/>
              </a:rPr>
              <a:t>no trace of mammals, birds, higher bony fishes, and angiosperms</a:t>
            </a:r>
            <a:endParaRPr lang="en-US" sz="24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400" smtClean="0">
                <a:effectLst>
                  <a:outerShdw blurRad="38100" dist="38100" dir="2700000" algn="tl">
                    <a:srgbClr val="C0C0C0"/>
                  </a:outerShdw>
                </a:effectLst>
                <a:latin typeface="ArialMS" charset="0"/>
                <a:ea typeface="ＭＳ Ｐゴシック" pitchFamily="34" charset="-128"/>
              </a:rPr>
              <a:t>abundant plants [largely tree ferns and conifers, seed ferns, scale trees] are all from now-extinct families of plants</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lvl="2" eaLnBrk="1" hangingPunct="1"/>
            <a:r>
              <a:rPr lang="en-US" sz="2000" smtClean="0">
                <a:effectLst>
                  <a:outerShdw blurRad="38100" dist="38100" dir="2700000" algn="tl">
                    <a:srgbClr val="C0C0C0"/>
                  </a:outerShdw>
                </a:effectLst>
                <a:latin typeface="ArialMS" charset="0"/>
                <a:ea typeface="ＭＳ Ｐゴシック" pitchFamily="34" charset="-128"/>
              </a:rPr>
              <a:t>Paleozoic plants produced spores and pollen that were preserved as fossils which are now used to indicate oil-bearing strata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pPr eaLnBrk="1" hangingPunct="1"/>
            <a:r>
              <a:rPr lang="en-US" sz="3200" smtClean="0">
                <a:effectLst>
                  <a:outerShdw blurRad="38100" dist="38100" dir="2700000" algn="tl">
                    <a:srgbClr val="C0C0C0"/>
                  </a:outerShdw>
                </a:effectLst>
                <a:latin typeface="ArialMS" charset="0"/>
                <a:ea typeface="ＭＳ Ｐゴシック" pitchFamily="34" charset="-128"/>
              </a:rPr>
              <a:t>The fossil record -- the Paleozoic</a:t>
            </a:r>
          </a:p>
        </p:txBody>
      </p:sp>
      <p:sp>
        <p:nvSpPr>
          <p:cNvPr id="26627" name="Rectangle 3"/>
          <p:cNvSpPr>
            <a:spLocks noGrp="1" noRot="1" noChangeArrowheads="1"/>
          </p:cNvSpPr>
          <p:nvPr>
            <p:ph type="body" idx="1"/>
          </p:nvPr>
        </p:nvSpPr>
        <p:spPr/>
        <p:txBody>
          <a:bodyPr/>
          <a:lstStyle/>
          <a:p>
            <a:pPr eaLnBrk="1" hangingPunct="1"/>
            <a:r>
              <a:rPr lang="en-US" sz="2400" smtClean="0">
                <a:effectLst>
                  <a:outerShdw blurRad="38100" dist="38100" dir="2700000" algn="tl">
                    <a:srgbClr val="C0C0C0"/>
                  </a:outerShdw>
                </a:effectLst>
                <a:latin typeface="ArialMS" charset="0"/>
                <a:ea typeface="ＭＳ Ｐゴシック" pitchFamily="34" charset="-128"/>
              </a:rPr>
              <a:t>Can be called the “age of fishes”</a:t>
            </a:r>
            <a:r>
              <a:rPr lang="en-US" sz="2400" smtClean="0">
                <a:effectLst>
                  <a:outerShdw blurRad="38100" dist="38100" dir="2700000" algn="tl">
                    <a:srgbClr val="C0C0C0"/>
                  </a:outerShdw>
                </a:effectLst>
                <a:latin typeface="Helvetica" pitchFamily="-110" charset="0"/>
                <a:ea typeface="ＭＳ Ｐゴシック" pitchFamily="34" charset="-128"/>
              </a:rPr>
              <a:t> </a:t>
            </a:r>
          </a:p>
          <a:p>
            <a:pPr lvl="1" eaLnBrk="1" hangingPunct="1"/>
            <a:r>
              <a:rPr lang="en-US" sz="2000" smtClean="0">
                <a:effectLst>
                  <a:outerShdw blurRad="38100" dist="38100" dir="2700000" algn="tl">
                    <a:srgbClr val="C0C0C0"/>
                  </a:outerShdw>
                </a:effectLst>
                <a:latin typeface="ArialMS" charset="0"/>
                <a:ea typeface="ＭＳ Ｐゴシック" pitchFamily="34" charset="-128"/>
              </a:rPr>
              <a:t>Sea deposits are the most abundant and widespread among the Paleozoic strata</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000" smtClean="0">
                <a:effectLst>
                  <a:outerShdw blurRad="38100" dist="38100" dir="2700000" algn="tl">
                    <a:srgbClr val="C0C0C0"/>
                  </a:outerShdw>
                </a:effectLst>
                <a:latin typeface="ArialMS" charset="0"/>
                <a:ea typeface="ＭＳ Ｐゴシック" pitchFamily="34" charset="-128"/>
              </a:rPr>
              <a:t>Abundantly represented are extinct lampreys, sharks, cartilagenous fish, and two whole classes of armored fish</a:t>
            </a:r>
          </a:p>
          <a:p>
            <a:pPr lvl="1" eaLnBrk="1" hangingPunct="1"/>
            <a:r>
              <a:rPr lang="en-US" sz="2000" smtClean="0">
                <a:effectLst>
                  <a:outerShdw blurRad="38100" dist="38100" dir="2700000" algn="tl">
                    <a:srgbClr val="C0C0C0"/>
                  </a:outerShdw>
                </a:effectLst>
                <a:latin typeface="ArialMS" charset="0"/>
                <a:ea typeface="ＭＳ Ｐゴシック" pitchFamily="34" charset="-128"/>
              </a:rPr>
              <a:t>Some early bony fish are present.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lstStyle/>
          <a:p>
            <a:pPr eaLnBrk="1" hangingPunct="1"/>
            <a:r>
              <a:rPr lang="en-US" sz="3200" smtClean="0">
                <a:effectLst>
                  <a:outerShdw blurRad="38100" dist="38100" dir="2700000" algn="tl">
                    <a:srgbClr val="C0C0C0"/>
                  </a:outerShdw>
                </a:effectLst>
                <a:latin typeface="ArialMS" charset="0"/>
                <a:ea typeface="ＭＳ Ｐゴシック" pitchFamily="34" charset="-128"/>
              </a:rPr>
              <a:t>The fossil record -- the Paleozoic</a:t>
            </a:r>
          </a:p>
        </p:txBody>
      </p:sp>
      <p:sp>
        <p:nvSpPr>
          <p:cNvPr id="27651" name="Rectangle 3"/>
          <p:cNvSpPr>
            <a:spLocks noGrp="1" noRot="1" noChangeArrowheads="1"/>
          </p:cNvSpPr>
          <p:nvPr>
            <p:ph type="body" idx="1"/>
          </p:nvPr>
        </p:nvSpPr>
        <p:spPr>
          <a:xfrm>
            <a:off x="533400" y="1600200"/>
            <a:ext cx="8153400" cy="4800600"/>
          </a:xfrm>
        </p:spPr>
        <p:txBody>
          <a:bodyPr/>
          <a:lstStyle/>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Paleozoic oceans many other typical marine residents of later eras were also absent:</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a:t>
            </a:r>
            <a:r>
              <a:rPr lang="en-US" sz="2000" smtClean="0">
                <a:effectLst>
                  <a:outerShdw blurRad="38100" dist="38100" dir="2700000" algn="tl">
                    <a:srgbClr val="C0C0C0"/>
                  </a:outerShdw>
                </a:effectLst>
                <a:latin typeface="ArialMS" charset="0"/>
                <a:ea typeface="ＭＳ Ｐゴシック" pitchFamily="34" charset="-128"/>
              </a:rPr>
              <a:t>reptiles, turtles, crocodiles, and two orders of extinct sea snakes </a:t>
            </a: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commonly preserved in marine strata from the Triassic to Recent</a:t>
            </a: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not a single example of these in the Paleozoic</a:t>
            </a:r>
            <a:r>
              <a:rPr lang="en-US" sz="1600" smtClean="0">
                <a:effectLst>
                  <a:outerShdw blurRad="38100" dist="38100" dir="2700000" algn="tl">
                    <a:srgbClr val="C0C0C0"/>
                  </a:outerShdw>
                </a:effectLst>
                <a:latin typeface="Helvetica" pitchFamily="-110" charset="0"/>
                <a:ea typeface="ＭＳ Ｐゴシック" pitchFamily="34" charset="-128"/>
              </a:rPr>
              <a:t> </a:t>
            </a:r>
            <a:endParaRPr lang="en-US" sz="16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 </a:t>
            </a:r>
            <a:r>
              <a:rPr lang="en-US" sz="2400" smtClean="0">
                <a:effectLst>
                  <a:outerShdw blurRad="38100" dist="38100" dir="2700000" algn="tl">
                    <a:srgbClr val="C0C0C0"/>
                  </a:outerShdw>
                </a:effectLst>
                <a:latin typeface="ArialMS" charset="0"/>
                <a:ea typeface="ＭＳ Ｐゴシック" pitchFamily="34" charset="-128"/>
              </a:rPr>
              <a:t>no swimming dinosaurs</a:t>
            </a:r>
            <a:r>
              <a:rPr lang="en-US" sz="2000" smtClean="0">
                <a:effectLst>
                  <a:outerShdw blurRad="38100" dist="38100" dir="2700000" algn="tl">
                    <a:srgbClr val="C0C0C0"/>
                  </a:outerShdw>
                </a:effectLst>
                <a:latin typeface="ArialMS" charset="0"/>
                <a:ea typeface="ＭＳ Ｐゴシック" pitchFamily="34" charset="-128"/>
              </a:rPr>
              <a:t> </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a:t>
            </a:r>
            <a:r>
              <a:rPr lang="en-US" sz="2000" smtClean="0">
                <a:effectLst>
                  <a:outerShdw blurRad="38100" dist="38100" dir="2700000" algn="tl">
                    <a:srgbClr val="C0C0C0"/>
                  </a:outerShdw>
                </a:effectLst>
                <a:latin typeface="ArialMS" charset="0"/>
                <a:ea typeface="ＭＳ Ｐゴシック" pitchFamily="34" charset="-128"/>
              </a:rPr>
              <a:t>abundant later in marine deposits of the Mesozoic</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 </a:t>
            </a:r>
            <a:r>
              <a:rPr lang="en-US" sz="2400" smtClean="0">
                <a:effectLst>
                  <a:outerShdw blurRad="38100" dist="38100" dir="2700000" algn="tl">
                    <a:srgbClr val="C0C0C0"/>
                  </a:outerShdw>
                </a:effectLst>
                <a:latin typeface="ArialMS" charset="0"/>
                <a:ea typeface="ＭＳ Ｐゴシック" pitchFamily="34" charset="-128"/>
              </a:rPr>
              <a:t>no whales, other marine mammals or aquatic marine birds</a:t>
            </a:r>
            <a:r>
              <a:rPr lang="en-US" sz="2000" smtClean="0">
                <a:effectLst>
                  <a:outerShdw blurRad="38100" dist="38100" dir="2700000" algn="tl">
                    <a:srgbClr val="C0C0C0"/>
                  </a:outerShdw>
                </a:effectLst>
                <a:latin typeface="ArialMS" charset="0"/>
                <a:ea typeface="ＭＳ Ｐゴシック" pitchFamily="34" charset="-128"/>
              </a:rPr>
              <a:t> </a:t>
            </a:r>
          </a:p>
          <a:p>
            <a:pPr lvl="1"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Abundant in the upper Cenozoic</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While large flying insects are beautifully preserved in the Paleozoic strata, there is no trace of any birds or bats</a:t>
            </a:r>
            <a:endParaRPr lang="en-US" sz="2000"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Examples of fossil record studies</a:t>
            </a:r>
          </a:p>
        </p:txBody>
      </p:sp>
      <p:sp>
        <p:nvSpPr>
          <p:cNvPr id="46083" name="Rectangle 3"/>
          <p:cNvSpPr>
            <a:spLocks noGrp="1" noRot="1" noChangeArrowheads="1"/>
          </p:cNvSpPr>
          <p:nvPr>
            <p:ph type="body" idx="1"/>
          </p:nvPr>
        </p:nvSpPr>
        <p:spPr/>
        <p:txBody>
          <a:bodyPr/>
          <a:lstStyle/>
          <a:p>
            <a:pPr eaLnBrk="1" hangingPunct="1"/>
            <a:r>
              <a:rPr lang="en-US" smtClean="0">
                <a:effectLst>
                  <a:outerShdw blurRad="38100" dist="38100" dir="2700000" algn="tl">
                    <a:srgbClr val="C0C0C0"/>
                  </a:outerShdw>
                </a:effectLst>
                <a:ea typeface="ＭＳ Ｐゴシック" pitchFamily="34" charset="-128"/>
              </a:rPr>
              <a:t>There are thousands of case studies</a:t>
            </a:r>
          </a:p>
          <a:p>
            <a:pPr eaLnBrk="1" hangingPunct="1"/>
            <a:r>
              <a:rPr lang="en-US" smtClean="0">
                <a:effectLst>
                  <a:outerShdw blurRad="38100" dist="38100" dir="2700000" algn="tl">
                    <a:srgbClr val="C0C0C0"/>
                  </a:outerShdw>
                </a:effectLst>
                <a:ea typeface="ＭＳ Ｐゴシック" pitchFamily="34" charset="-128"/>
              </a:rPr>
              <a:t>We will look closely at two</a:t>
            </a:r>
          </a:p>
          <a:p>
            <a:pPr lvl="1" eaLnBrk="1" hangingPunct="1"/>
            <a:r>
              <a:rPr lang="en-US" smtClean="0">
                <a:effectLst>
                  <a:outerShdw blurRad="38100" dist="38100" dir="2700000" algn="tl">
                    <a:srgbClr val="C0C0C0"/>
                  </a:outerShdw>
                </a:effectLst>
                <a:ea typeface="ＭＳ Ｐゴシック" pitchFamily="34" charset="-128"/>
              </a:rPr>
              <a:t>The Grand Canyon</a:t>
            </a:r>
          </a:p>
          <a:p>
            <a:pPr lvl="1" eaLnBrk="1" hangingPunct="1"/>
            <a:r>
              <a:rPr lang="en-US" smtClean="0">
                <a:effectLst>
                  <a:outerShdw blurRad="38100" dist="38100" dir="2700000" algn="tl">
                    <a:srgbClr val="C0C0C0"/>
                  </a:outerShdw>
                </a:effectLst>
                <a:ea typeface="ＭＳ Ｐゴシック" pitchFamily="34" charset="-128"/>
              </a:rPr>
              <a:t>The John Day Formation</a:t>
            </a:r>
          </a:p>
          <a:p>
            <a:pPr eaLnBrk="1" hangingPunct="1"/>
            <a:r>
              <a:rPr lang="en-US" smtClean="0">
                <a:effectLst>
                  <a:outerShdw blurRad="38100" dist="38100" dir="2700000" algn="tl">
                    <a:srgbClr val="C0C0C0"/>
                  </a:outerShdw>
                </a:effectLst>
                <a:ea typeface="ＭＳ Ｐゴシック" pitchFamily="34" charset="-128"/>
              </a:rPr>
              <a:t>We will then look at data from some other sites.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The Grand Canyon</a:t>
            </a:r>
          </a:p>
        </p:txBody>
      </p:sp>
      <p:sp>
        <p:nvSpPr>
          <p:cNvPr id="47107" name="Rectangle 3"/>
          <p:cNvSpPr>
            <a:spLocks noGrp="1" noRot="1" noChangeArrowheads="1"/>
          </p:cNvSpPr>
          <p:nvPr>
            <p:ph type="body" idx="1"/>
          </p:nvPr>
        </p:nvSpPr>
        <p:spPr/>
        <p:txBody>
          <a:bodyPr/>
          <a:lstStyle/>
          <a:p>
            <a:pPr eaLnBrk="1" hangingPunct="1"/>
            <a:r>
              <a:rPr lang="en-US" sz="2800" smtClean="0">
                <a:effectLst>
                  <a:outerShdw blurRad="38100" dist="38100" dir="2700000" algn="tl">
                    <a:srgbClr val="C0C0C0"/>
                  </a:outerShdw>
                </a:effectLst>
                <a:latin typeface="ArialMS" charset="0"/>
                <a:ea typeface="ＭＳ Ｐゴシック" pitchFamily="34" charset="-128"/>
              </a:rPr>
              <a:t>a mile-deep series of rocks </a:t>
            </a:r>
          </a:p>
          <a:p>
            <a:pPr eaLnBrk="1" hangingPunct="1"/>
            <a:r>
              <a:rPr lang="en-US" sz="2800" smtClean="0">
                <a:effectLst>
                  <a:outerShdw blurRad="38100" dist="38100" dir="2700000" algn="tl">
                    <a:srgbClr val="C0C0C0"/>
                  </a:outerShdw>
                </a:effectLst>
                <a:latin typeface="ArialMS" charset="0"/>
                <a:ea typeface="ＭＳ Ｐゴシック" pitchFamily="34" charset="-128"/>
              </a:rPr>
              <a:t>bears 2/3rds of the geologic column’s fossil-bearing sequences</a:t>
            </a:r>
            <a:r>
              <a:rPr lang="en-US" sz="2800" smtClean="0">
                <a:effectLst>
                  <a:outerShdw blurRad="38100" dist="38100" dir="2700000" algn="tl">
                    <a:srgbClr val="C0C0C0"/>
                  </a:outerShdw>
                </a:effectLst>
                <a:latin typeface="Helvetica" pitchFamily="-110" charset="0"/>
                <a:ea typeface="ＭＳ Ｐゴシック" pitchFamily="34" charset="-128"/>
              </a:rPr>
              <a:t> [sedimentary rocks]</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r>
              <a:rPr lang="en-US" sz="2800" smtClean="0">
                <a:effectLst>
                  <a:outerShdw blurRad="38100" dist="38100" dir="2700000" algn="tl">
                    <a:srgbClr val="C0C0C0"/>
                  </a:outerShdw>
                </a:effectLst>
                <a:latin typeface="ArialMS" charset="0"/>
                <a:ea typeface="ＭＳ Ｐゴシック" pitchFamily="34" charset="-128"/>
              </a:rPr>
              <a:t>widely varying environments, from seas to land</a:t>
            </a:r>
          </a:p>
          <a:p>
            <a:pPr eaLnBrk="1" hangingPunct="1"/>
            <a:r>
              <a:rPr lang="en-US" sz="2800" smtClean="0">
                <a:effectLst>
                  <a:outerShdw blurRad="38100" dist="38100" dir="2700000" algn="tl">
                    <a:srgbClr val="C0C0C0"/>
                  </a:outerShdw>
                </a:effectLst>
                <a:latin typeface="ArialMS" charset="0"/>
                <a:ea typeface="ＭＳ Ｐゴシック" pitchFamily="34" charset="-128"/>
              </a:rPr>
              <a:t>largely Paleozoic with some Precambrian at the bottom</a:t>
            </a:r>
          </a:p>
          <a:p>
            <a:pPr eaLnBrk="1" hangingPunct="1"/>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endParaRPr lang="en-US" sz="2800"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Sedimentology</a:t>
            </a:r>
          </a:p>
        </p:txBody>
      </p:sp>
      <p:sp>
        <p:nvSpPr>
          <p:cNvPr id="48131" name="Rectangle 3"/>
          <p:cNvSpPr>
            <a:spLocks noGrp="1" noRot="1" noChangeArrowheads="1"/>
          </p:cNvSpPr>
          <p:nvPr>
            <p:ph type="body" idx="1"/>
          </p:nvPr>
        </p:nvSpPr>
        <p:spPr/>
        <p:txBody>
          <a:bodyPr/>
          <a:lstStyle/>
          <a:p>
            <a:pPr eaLnBrk="1" hangingPunct="1"/>
            <a:r>
              <a:rPr lang="en-US" smtClean="0">
                <a:effectLst>
                  <a:outerShdw blurRad="38100" dist="38100" dir="2700000" algn="tl">
                    <a:srgbClr val="C0C0C0"/>
                  </a:outerShdw>
                </a:effectLst>
                <a:ea typeface="ＭＳ Ｐゴシック" pitchFamily="34" charset="-128"/>
              </a:rPr>
              <a:t>Sedimentologists are skilled forensic detectives.</a:t>
            </a:r>
          </a:p>
          <a:p>
            <a:pPr eaLnBrk="1" hangingPunct="1"/>
            <a:r>
              <a:rPr lang="en-US" smtClean="0">
                <a:effectLst>
                  <a:outerShdw blurRad="38100" dist="38100" dir="2700000" algn="tl">
                    <a:srgbClr val="C0C0C0"/>
                  </a:outerShdw>
                </a:effectLst>
                <a:ea typeface="ＭＳ Ｐゴシック" pitchFamily="34" charset="-128"/>
              </a:rPr>
              <a:t>Look at limestone/ sandstone/ mudstone/ shale</a:t>
            </a:r>
          </a:p>
          <a:p>
            <a:pPr eaLnBrk="1" hangingPunct="1"/>
            <a:r>
              <a:rPr lang="en-US" smtClean="0">
                <a:effectLst>
                  <a:outerShdw blurRad="38100" dist="38100" dir="2700000" algn="tl">
                    <a:srgbClr val="C0C0C0"/>
                  </a:outerShdw>
                </a:effectLst>
                <a:ea typeface="ＭＳ Ｐゴシック" pitchFamily="34" charset="-128"/>
              </a:rPr>
              <a:t>Can identify the source of the sediments, how transported, the environment in which they formed, how they were deposited, and how they lithified.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Flood geology</a:t>
            </a:r>
          </a:p>
        </p:txBody>
      </p:sp>
      <p:sp>
        <p:nvSpPr>
          <p:cNvPr id="49155" name="Rectangle 3"/>
          <p:cNvSpPr>
            <a:spLocks noGrp="1" noRot="1" noChangeArrowheads="1"/>
          </p:cNvSpPr>
          <p:nvPr>
            <p:ph type="body" idx="1"/>
          </p:nvPr>
        </p:nvSpPr>
        <p:spPr/>
        <p:txBody>
          <a:bodyPr/>
          <a:lstStyle/>
          <a:p>
            <a:pPr eaLnBrk="1" hangingPunct="1"/>
            <a:r>
              <a:rPr lang="en-US" smtClean="0">
                <a:effectLst>
                  <a:outerShdw blurRad="38100" dist="38100" dir="2700000" algn="tl">
                    <a:srgbClr val="C0C0C0"/>
                  </a:outerShdw>
                </a:effectLst>
                <a:ea typeface="ＭＳ Ｐゴシック" pitchFamily="34" charset="-128"/>
              </a:rPr>
              <a:t>Course-grained, poorly sorted sand, gravel, and boulders [high-energy phase]</a:t>
            </a:r>
          </a:p>
          <a:p>
            <a:pPr eaLnBrk="1" hangingPunct="1"/>
            <a:r>
              <a:rPr lang="en-US" smtClean="0">
                <a:effectLst>
                  <a:outerShdw blurRad="38100" dist="38100" dir="2700000" algn="tl">
                    <a:srgbClr val="C0C0C0"/>
                  </a:outerShdw>
                </a:effectLst>
                <a:ea typeface="ＭＳ Ｐゴシック" pitchFamily="34" charset="-128"/>
              </a:rPr>
              <a:t>A single layer of mud which would become mudstone unless burial, compaction, and millions of years elapse to produce shale.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rrowheads="1"/>
          </p:cNvSpPr>
          <p:nvPr>
            <p:ph type="title"/>
          </p:nvPr>
        </p:nvSpPr>
        <p:spPr>
          <a:xfrm>
            <a:off x="457200" y="274638"/>
            <a:ext cx="8229600" cy="411162"/>
          </a:xfrm>
        </p:spPr>
        <p:txBody>
          <a:bodyPr>
            <a:normAutofit fontScale="90000"/>
          </a:bodyPr>
          <a:lstStyle/>
          <a:p>
            <a:pPr eaLnBrk="1" hangingPunct="1"/>
            <a:r>
              <a:rPr lang="en-US" sz="3200" b="0" smtClean="0">
                <a:effectLst>
                  <a:outerShdw blurRad="38100" dist="38100" dir="2700000" algn="tl">
                    <a:srgbClr val="C0C0C0"/>
                  </a:outerShdw>
                </a:effectLst>
                <a:latin typeface="ArialMS" charset="0"/>
                <a:ea typeface="ＭＳ Ｐゴシック" pitchFamily="34" charset="-128"/>
              </a:rPr>
              <a:t>geological time scale</a:t>
            </a:r>
            <a:endParaRPr lang="en-US" b="0" smtClean="0">
              <a:effectLst>
                <a:outerShdw blurRad="38100" dist="38100" dir="2700000" algn="tl">
                  <a:srgbClr val="C0C0C0"/>
                </a:outerShdw>
              </a:effectLst>
              <a:latin typeface="ArialMS" charset="0"/>
              <a:ea typeface="ＭＳ Ｐゴシック" pitchFamily="34" charset="-128"/>
            </a:endParaRPr>
          </a:p>
        </p:txBody>
      </p:sp>
      <p:pic>
        <p:nvPicPr>
          <p:cNvPr id="17411" name="Picture 5"/>
          <p:cNvPicPr>
            <a:picLocks noChangeAspect="1" noChangeArrowheads="1"/>
          </p:cNvPicPr>
          <p:nvPr/>
        </p:nvPicPr>
        <p:blipFill>
          <a:blip r:embed="rId2"/>
          <a:srcRect/>
          <a:stretch>
            <a:fillRect/>
          </a:stretch>
        </p:blipFill>
        <p:spPr bwMode="auto">
          <a:xfrm>
            <a:off x="2535238" y="1066800"/>
            <a:ext cx="3983037" cy="5486400"/>
          </a:xfrm>
          <a:prstGeom prst="rect">
            <a:avLst/>
          </a:prstGeom>
          <a:noFill/>
          <a:ln w="9525">
            <a:noFill/>
            <a:miter lim="800000"/>
            <a:headEnd/>
            <a:tailEnd/>
          </a:ln>
        </p:spPr>
      </p:pic>
      <p:sp>
        <p:nvSpPr>
          <p:cNvPr id="118790" name="Rectangle 6"/>
          <p:cNvSpPr>
            <a:spLocks noGrp="1" noRot="1" noChangeArrowheads="1"/>
          </p:cNvSpPr>
          <p:nvPr>
            <p:ph idx="1"/>
          </p:nvPr>
        </p:nvSpPr>
        <p:spPr>
          <a:xfrm>
            <a:off x="6324600" y="6553200"/>
            <a:ext cx="152400" cy="79375"/>
          </a:xfrm>
        </p:spPr>
        <p:txBody>
          <a:bodyPr>
            <a:normAutofit fontScale="25000" lnSpcReduction="20000"/>
          </a:bodyPr>
          <a:lstStyle/>
          <a:p>
            <a:pPr eaLnBrk="1" hangingPunct="1"/>
            <a:endParaRPr lang="en-US" smtClean="0">
              <a:effectLst>
                <a:outerShdw blurRad="38100" dist="38100" dir="2700000" algn="tl">
                  <a:srgbClr val="C0C0C0"/>
                </a:outerShdw>
              </a:effectLst>
              <a:ea typeface="ＭＳ Ｐゴシック"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Rot="1" noChangeArrowheads="1"/>
          </p:cNvSpPr>
          <p:nvPr>
            <p:ph type="title"/>
          </p:nvPr>
        </p:nvSpPr>
        <p:spPr>
          <a:xfrm>
            <a:off x="4038600" y="1066800"/>
            <a:ext cx="4648200" cy="350838"/>
          </a:xfrm>
        </p:spPr>
        <p:txBody>
          <a:bodyPr/>
          <a:lstStyle/>
          <a:p>
            <a:pPr eaLnBrk="1" hangingPunct="1"/>
            <a:endParaRPr lang="en-US" smtClean="0">
              <a:effectLst>
                <a:outerShdw blurRad="38100" dist="38100" dir="2700000" algn="tl">
                  <a:srgbClr val="C0C0C0"/>
                </a:outerShdw>
              </a:effectLst>
              <a:ea typeface="ＭＳ Ｐゴシック" pitchFamily="34" charset="-128"/>
            </a:endParaRPr>
          </a:p>
        </p:txBody>
      </p:sp>
      <p:sp>
        <p:nvSpPr>
          <p:cNvPr id="50181" name="Rectangle 5"/>
          <p:cNvSpPr>
            <a:spLocks noGrp="1" noRot="1" noChangeArrowheads="1"/>
          </p:cNvSpPr>
          <p:nvPr>
            <p:ph type="body" sz="half" idx="1"/>
          </p:nvPr>
        </p:nvSpPr>
        <p:spPr>
          <a:xfrm>
            <a:off x="457200" y="1600200"/>
            <a:ext cx="2895600" cy="4498975"/>
          </a:xfrm>
        </p:spPr>
        <p:txBody>
          <a:bodyPr/>
          <a:lstStyle/>
          <a:p>
            <a:pPr eaLnBrk="1" hangingPunct="1">
              <a:lnSpc>
                <a:spcPct val="90000"/>
              </a:lnSpc>
              <a:buFont typeface="Wingdings" pitchFamily="-110" charset="2"/>
              <a:buNone/>
            </a:pPr>
            <a:r>
              <a:rPr lang="en-US" smtClean="0">
                <a:effectLst>
                  <a:outerShdw blurRad="38100" dist="38100" dir="2700000" algn="tl">
                    <a:srgbClr val="C0C0C0"/>
                  </a:outerShdw>
                </a:effectLst>
                <a:ea typeface="ＭＳ Ｐゴシック" pitchFamily="34" charset="-128"/>
              </a:rPr>
              <a:t>  </a:t>
            </a:r>
            <a:r>
              <a:rPr lang="en-US" sz="2800" smtClean="0">
                <a:effectLst>
                  <a:outerShdw blurRad="38100" dist="38100" dir="2700000" algn="tl">
                    <a:srgbClr val="C0C0C0"/>
                  </a:outerShdw>
                </a:effectLst>
                <a:ea typeface="ＭＳ Ｐゴシック" pitchFamily="34" charset="-128"/>
              </a:rPr>
              <a:t>The Grand Canyon  is a highly complex assortment of shales [not mudstones], siltstones, sandstones, and limestones</a:t>
            </a:r>
          </a:p>
          <a:p>
            <a:pPr eaLnBrk="1" hangingPunct="1">
              <a:lnSpc>
                <a:spcPct val="90000"/>
              </a:lnSpc>
            </a:pPr>
            <a:endParaRPr lang="en-US" sz="2800" smtClean="0">
              <a:effectLst>
                <a:outerShdw blurRad="38100" dist="38100" dir="2700000" algn="tl">
                  <a:srgbClr val="C0C0C0"/>
                </a:outerShdw>
              </a:effectLst>
              <a:ea typeface="ＭＳ Ｐゴシック" pitchFamily="34" charset="-128"/>
            </a:endParaRPr>
          </a:p>
        </p:txBody>
      </p:sp>
      <p:pic>
        <p:nvPicPr>
          <p:cNvPr id="2" name="Picture 7"/>
          <p:cNvPicPr>
            <a:picLocks noChangeAspect="1" noChangeArrowheads="1"/>
          </p:cNvPicPr>
          <p:nvPr>
            <p:ph sz="half" idx="2"/>
          </p:nvPr>
        </p:nvPicPr>
        <p:blipFill>
          <a:blip r:embed="rId2"/>
          <a:srcRect/>
          <a:stretch>
            <a:fillRect/>
          </a:stretch>
        </p:blipFill>
        <p:spPr>
          <a:xfrm>
            <a:off x="3595688" y="304800"/>
            <a:ext cx="5478462" cy="6324600"/>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Grand Canyon Sequence</a:t>
            </a:r>
          </a:p>
        </p:txBody>
      </p:sp>
      <p:sp>
        <p:nvSpPr>
          <p:cNvPr id="51203" name="Rectangle 3"/>
          <p:cNvSpPr>
            <a:spLocks noGrp="1" noRot="1" noChangeArrowheads="1"/>
          </p:cNvSpPr>
          <p:nvPr>
            <p:ph type="body" sz="half" idx="1"/>
          </p:nvPr>
        </p:nvSpPr>
        <p:spPr/>
        <p:txBody>
          <a:bodyPr/>
          <a:lstStyle/>
          <a:p>
            <a:pPr eaLnBrk="1" hangingPunct="1">
              <a:lnSpc>
                <a:spcPct val="90000"/>
              </a:lnSpc>
            </a:pPr>
            <a:r>
              <a:rPr lang="en-US" sz="2800" smtClean="0">
                <a:effectLst>
                  <a:outerShdw blurRad="38100" dist="38100" dir="2700000" algn="tl">
                    <a:srgbClr val="C0C0C0"/>
                  </a:outerShdw>
                </a:effectLst>
                <a:ea typeface="ＭＳ Ｐゴシック" pitchFamily="34" charset="-128"/>
              </a:rPr>
              <a:t>Near the bottom of the canyon</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Precambrian</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Mostly quiet water shales plus sandstones and even some limestones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Many of the limestones contain stromatolites</a:t>
            </a:r>
          </a:p>
        </p:txBody>
      </p:sp>
      <p:pic>
        <p:nvPicPr>
          <p:cNvPr id="51204" name="Picture 5"/>
          <p:cNvPicPr>
            <a:picLocks noChangeAspect="1" noChangeArrowheads="1"/>
          </p:cNvPicPr>
          <p:nvPr>
            <p:ph sz="half" idx="2"/>
          </p:nvPr>
        </p:nvPicPr>
        <p:blipFill>
          <a:blip r:embed="rId2"/>
          <a:srcRect/>
          <a:stretch>
            <a:fillRect/>
          </a:stretch>
        </p:blipFill>
        <p:spPr>
          <a:xfrm>
            <a:off x="4457700" y="1447800"/>
            <a:ext cx="4686300" cy="5410200"/>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Stromatolites</a:t>
            </a:r>
          </a:p>
        </p:txBody>
      </p:sp>
      <p:sp>
        <p:nvSpPr>
          <p:cNvPr id="52227" name="Rectangle 3"/>
          <p:cNvSpPr>
            <a:spLocks noGrp="1" noRot="1" noChangeArrowheads="1"/>
          </p:cNvSpPr>
          <p:nvPr>
            <p:ph type="body" idx="1"/>
          </p:nvPr>
        </p:nvSpPr>
        <p:spPr>
          <a:xfrm>
            <a:off x="457200" y="1600200"/>
            <a:ext cx="8229600" cy="1905000"/>
          </a:xfrm>
        </p:spPr>
        <p:txBody>
          <a:bodyPr/>
          <a:lstStyle/>
          <a:p>
            <a:pPr eaLnBrk="1" hangingPunct="1"/>
            <a:r>
              <a:rPr lang="en-US" sz="2400" smtClean="0">
                <a:effectLst>
                  <a:outerShdw blurRad="38100" dist="38100" dir="2700000" algn="tl">
                    <a:srgbClr val="C0C0C0"/>
                  </a:outerShdw>
                </a:effectLst>
                <a:ea typeface="ＭＳ Ｐゴシック" pitchFamily="34" charset="-128"/>
              </a:rPr>
              <a:t>dome-like mounds of sediment formed by algal mats</a:t>
            </a:r>
          </a:p>
          <a:p>
            <a:pPr eaLnBrk="1" hangingPunct="1"/>
            <a:r>
              <a:rPr lang="en-US" sz="2400" smtClean="0">
                <a:effectLst>
                  <a:outerShdw blurRad="38100" dist="38100" dir="2700000" algn="tl">
                    <a:srgbClr val="C0C0C0"/>
                  </a:outerShdw>
                </a:effectLst>
                <a:ea typeface="ＭＳ Ｐゴシック" pitchFamily="34" charset="-128"/>
              </a:rPr>
              <a:t>Grow only in the quiet waters of a sunny coastal lagoon</a:t>
            </a:r>
          </a:p>
          <a:p>
            <a:pPr eaLnBrk="1" hangingPunct="1"/>
            <a:r>
              <a:rPr lang="en-US" sz="2400" smtClean="0">
                <a:effectLst>
                  <a:outerShdw blurRad="38100" dist="38100" dir="2700000" algn="tl">
                    <a:srgbClr val="C0C0C0"/>
                  </a:outerShdw>
                </a:effectLst>
                <a:ea typeface="ＭＳ Ｐゴシック" pitchFamily="34" charset="-128"/>
              </a:rPr>
              <a:t>Individual layers indicate hundreds of years of growth followed by burial then a new layer of growth</a:t>
            </a:r>
            <a:endParaRPr lang="en-US" smtClean="0">
              <a:effectLst>
                <a:outerShdw blurRad="38100" dist="38100" dir="2700000" algn="tl">
                  <a:srgbClr val="C0C0C0"/>
                </a:outerShdw>
              </a:effectLst>
              <a:ea typeface="ＭＳ Ｐゴシック" pitchFamily="34" charset="-128"/>
            </a:endParaRPr>
          </a:p>
        </p:txBody>
      </p:sp>
      <p:pic>
        <p:nvPicPr>
          <p:cNvPr id="52228" name="Picture 5"/>
          <p:cNvPicPr>
            <a:picLocks noChangeAspect="1" noChangeArrowheads="1"/>
          </p:cNvPicPr>
          <p:nvPr/>
        </p:nvPicPr>
        <p:blipFill>
          <a:blip r:embed="rId2"/>
          <a:srcRect/>
          <a:stretch>
            <a:fillRect/>
          </a:stretch>
        </p:blipFill>
        <p:spPr bwMode="auto">
          <a:xfrm>
            <a:off x="152400" y="3657600"/>
            <a:ext cx="3429000" cy="2571750"/>
          </a:xfrm>
          <a:prstGeom prst="rect">
            <a:avLst/>
          </a:prstGeom>
          <a:noFill/>
          <a:ln w="9525">
            <a:noFill/>
            <a:miter lim="800000"/>
            <a:headEnd/>
            <a:tailEnd/>
          </a:ln>
        </p:spPr>
      </p:pic>
      <p:pic>
        <p:nvPicPr>
          <p:cNvPr id="52229" name="Picture 6"/>
          <p:cNvPicPr>
            <a:picLocks noChangeAspect="1" noChangeArrowheads="1"/>
          </p:cNvPicPr>
          <p:nvPr/>
        </p:nvPicPr>
        <p:blipFill>
          <a:blip r:embed="rId3"/>
          <a:srcRect/>
          <a:stretch>
            <a:fillRect/>
          </a:stretch>
        </p:blipFill>
        <p:spPr bwMode="auto">
          <a:xfrm>
            <a:off x="3733800" y="3810000"/>
            <a:ext cx="2362200" cy="1458913"/>
          </a:xfrm>
          <a:prstGeom prst="rect">
            <a:avLst/>
          </a:prstGeom>
          <a:noFill/>
          <a:ln w="9525">
            <a:noFill/>
            <a:miter lim="800000"/>
            <a:headEnd/>
            <a:tailEnd/>
          </a:ln>
        </p:spPr>
      </p:pic>
      <p:pic>
        <p:nvPicPr>
          <p:cNvPr id="52230" name="Picture 7"/>
          <p:cNvPicPr>
            <a:picLocks noChangeAspect="1" noChangeArrowheads="1"/>
          </p:cNvPicPr>
          <p:nvPr/>
        </p:nvPicPr>
        <p:blipFill>
          <a:blip r:embed="rId4"/>
          <a:srcRect/>
          <a:stretch>
            <a:fillRect/>
          </a:stretch>
        </p:blipFill>
        <p:spPr bwMode="auto">
          <a:xfrm>
            <a:off x="6172200" y="4267200"/>
            <a:ext cx="2794000" cy="20955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Grand Canyon Sequence [cont.]</a:t>
            </a:r>
          </a:p>
        </p:txBody>
      </p:sp>
      <p:sp>
        <p:nvSpPr>
          <p:cNvPr id="53251" name="Rectangle 3"/>
          <p:cNvSpPr>
            <a:spLocks noGrp="1" noRot="1" noChangeArrowheads="1"/>
          </p:cNvSpPr>
          <p:nvPr>
            <p:ph type="body" sz="half" idx="1"/>
          </p:nvPr>
        </p:nvSpPr>
        <p:spPr/>
        <p:txBody>
          <a:bodyPr/>
          <a:lstStyle/>
          <a:p>
            <a:pPr eaLnBrk="1" hangingPunct="1">
              <a:lnSpc>
                <a:spcPct val="90000"/>
              </a:lnSpc>
            </a:pPr>
            <a:r>
              <a:rPr lang="en-US" sz="2000" smtClean="0">
                <a:effectLst>
                  <a:outerShdw blurRad="38100" dist="38100" dir="2700000" algn="tl">
                    <a:srgbClr val="C0C0C0"/>
                  </a:outerShdw>
                </a:effectLst>
                <a:ea typeface="ＭＳ Ｐゴシック" pitchFamily="34" charset="-128"/>
              </a:rPr>
              <a:t>The shales have mudcracks [resulting from mud drying up]</a:t>
            </a:r>
          </a:p>
          <a:p>
            <a:pPr eaLnBrk="1" hangingPunct="1">
              <a:lnSpc>
                <a:spcPct val="90000"/>
              </a:lnSpc>
            </a:pPr>
            <a:r>
              <a:rPr lang="en-US" sz="2000" smtClean="0">
                <a:effectLst>
                  <a:outerShdw blurRad="38100" dist="38100" dir="2700000" algn="tl">
                    <a:srgbClr val="C0C0C0"/>
                  </a:outerShdw>
                </a:effectLst>
                <a:ea typeface="ＭＳ Ｐゴシック" pitchFamily="34" charset="-128"/>
              </a:rPr>
              <a:t>In the middle of the Grand Canyon sedimentary layers are lava flows</a:t>
            </a:r>
            <a:endParaRPr lang="en-US" sz="2400" smtClean="0">
              <a:effectLst>
                <a:outerShdw blurRad="38100" dist="38100" dir="2700000" algn="tl">
                  <a:srgbClr val="C0C0C0"/>
                </a:outerShdw>
              </a:effectLst>
              <a:ea typeface="ＭＳ Ｐゴシック" pitchFamily="34" charset="-128"/>
            </a:endParaRPr>
          </a:p>
          <a:p>
            <a:pPr lvl="1" eaLnBrk="1" hangingPunct="1">
              <a:lnSpc>
                <a:spcPct val="90000"/>
              </a:lnSpc>
            </a:pPr>
            <a:r>
              <a:rPr lang="en-US" sz="1800" smtClean="0">
                <a:effectLst>
                  <a:outerShdw blurRad="38100" dist="38100" dir="2700000" algn="tl">
                    <a:srgbClr val="C0C0C0"/>
                  </a:outerShdw>
                </a:effectLst>
                <a:ea typeface="ＭＳ Ｐゴシック" pitchFamily="34" charset="-128"/>
              </a:rPr>
              <a:t>Dozens of individual flows</a:t>
            </a:r>
          </a:p>
          <a:p>
            <a:pPr lvl="1" eaLnBrk="1" hangingPunct="1">
              <a:lnSpc>
                <a:spcPct val="90000"/>
              </a:lnSpc>
            </a:pPr>
            <a:r>
              <a:rPr lang="en-US" sz="1800" smtClean="0">
                <a:effectLst>
                  <a:outerShdw blurRad="38100" dist="38100" dir="2700000" algn="tl">
                    <a:srgbClr val="C0C0C0"/>
                  </a:outerShdw>
                </a:effectLst>
                <a:ea typeface="ＭＳ Ｐゴシック" pitchFamily="34" charset="-128"/>
              </a:rPr>
              <a:t>Almost 1000 feet thick</a:t>
            </a:r>
          </a:p>
          <a:p>
            <a:pPr lvl="1" eaLnBrk="1" hangingPunct="1">
              <a:lnSpc>
                <a:spcPct val="90000"/>
              </a:lnSpc>
            </a:pPr>
            <a:r>
              <a:rPr lang="en-US" sz="1800" smtClean="0">
                <a:effectLst>
                  <a:outerShdw blurRad="38100" dist="38100" dir="2700000" algn="tl">
                    <a:srgbClr val="C0C0C0"/>
                  </a:outerShdw>
                </a:effectLst>
                <a:ea typeface="ＭＳ Ｐゴシック" pitchFamily="34" charset="-128"/>
              </a:rPr>
              <a:t>Not under-water [pillow lavas]</a:t>
            </a:r>
          </a:p>
          <a:p>
            <a:pPr lvl="1" eaLnBrk="1" hangingPunct="1">
              <a:lnSpc>
                <a:spcPct val="90000"/>
              </a:lnSpc>
            </a:pPr>
            <a:r>
              <a:rPr lang="en-US" sz="1800" smtClean="0">
                <a:effectLst>
                  <a:outerShdw blurRad="38100" dist="38100" dir="2700000" algn="tl">
                    <a:srgbClr val="C0C0C0"/>
                  </a:outerShdw>
                </a:effectLst>
                <a:ea typeface="ＭＳ Ｐゴシック" pitchFamily="34" charset="-128"/>
              </a:rPr>
              <a:t>Sub-aerial that flowed downhill</a:t>
            </a:r>
          </a:p>
          <a:p>
            <a:pPr lvl="1" eaLnBrk="1" hangingPunct="1">
              <a:lnSpc>
                <a:spcPct val="90000"/>
              </a:lnSpc>
            </a:pPr>
            <a:r>
              <a:rPr lang="en-US" sz="1800" smtClean="0">
                <a:effectLst>
                  <a:outerShdw blurRad="38100" dist="38100" dir="2700000" algn="tl">
                    <a:srgbClr val="C0C0C0"/>
                  </a:outerShdw>
                </a:effectLst>
                <a:ea typeface="ＭＳ Ｐゴシック" pitchFamily="34" charset="-128"/>
              </a:rPr>
              <a:t>Some even showing weathering before the next is laid down</a:t>
            </a:r>
            <a:endParaRPr lang="en-US" sz="2000" smtClean="0">
              <a:effectLst>
                <a:outerShdw blurRad="38100" dist="38100" dir="2700000" algn="tl">
                  <a:srgbClr val="C0C0C0"/>
                </a:outerShdw>
              </a:effectLst>
              <a:ea typeface="ＭＳ Ｐゴシック" pitchFamily="34" charset="-128"/>
            </a:endParaRPr>
          </a:p>
        </p:txBody>
      </p:sp>
      <p:pic>
        <p:nvPicPr>
          <p:cNvPr id="53252" name="Picture 7"/>
          <p:cNvPicPr>
            <a:picLocks noChangeAspect="1" noChangeArrowheads="1"/>
          </p:cNvPicPr>
          <p:nvPr/>
        </p:nvPicPr>
        <p:blipFill>
          <a:blip r:embed="rId2"/>
          <a:srcRect/>
          <a:stretch>
            <a:fillRect/>
          </a:stretch>
        </p:blipFill>
        <p:spPr bwMode="auto">
          <a:xfrm>
            <a:off x="4800600" y="3124200"/>
            <a:ext cx="4064000" cy="3048000"/>
          </a:xfrm>
          <a:prstGeom prst="rect">
            <a:avLst/>
          </a:prstGeom>
          <a:noFill/>
          <a:ln w="9525">
            <a:noFill/>
            <a:miter lim="800000"/>
            <a:headEnd/>
            <a:tailEnd/>
          </a:ln>
        </p:spPr>
      </p:pic>
      <p:pic>
        <p:nvPicPr>
          <p:cNvPr id="53253" name="Picture 9"/>
          <p:cNvPicPr>
            <a:picLocks noChangeAspect="1" noChangeArrowheads="1"/>
          </p:cNvPicPr>
          <p:nvPr>
            <p:ph sz="half" idx="2"/>
          </p:nvPr>
        </p:nvPicPr>
        <p:blipFill>
          <a:blip r:embed="rId3"/>
          <a:srcRect/>
          <a:stretch>
            <a:fillRect/>
          </a:stretch>
        </p:blipFill>
        <p:spPr>
          <a:xfrm>
            <a:off x="6553200" y="1219200"/>
            <a:ext cx="2362200" cy="1581150"/>
          </a:xfrm>
          <a:noFill/>
        </p:spPr>
      </p:pic>
      <p:pic>
        <p:nvPicPr>
          <p:cNvPr id="53254" name="Picture 10"/>
          <p:cNvPicPr>
            <a:picLocks noChangeAspect="1" noChangeArrowheads="1"/>
          </p:cNvPicPr>
          <p:nvPr/>
        </p:nvPicPr>
        <p:blipFill>
          <a:blip r:embed="rId4"/>
          <a:srcRect/>
          <a:stretch>
            <a:fillRect/>
          </a:stretch>
        </p:blipFill>
        <p:spPr bwMode="auto">
          <a:xfrm>
            <a:off x="4572000" y="1600200"/>
            <a:ext cx="1714500" cy="11684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Grand Canyon Sequence [cont.]</a:t>
            </a:r>
          </a:p>
        </p:txBody>
      </p:sp>
      <p:sp>
        <p:nvSpPr>
          <p:cNvPr id="54275" name="Rectangle 3"/>
          <p:cNvSpPr>
            <a:spLocks noGrp="1" noRot="1" noChangeArrowheads="1"/>
          </p:cNvSpPr>
          <p:nvPr>
            <p:ph type="body" idx="1"/>
          </p:nvPr>
        </p:nvSpPr>
        <p:spPr/>
        <p:txBody>
          <a:bodyPr/>
          <a:lstStyle/>
          <a:p>
            <a:pPr eaLnBrk="1" hangingPunct="1">
              <a:buFont typeface="Wingdings" pitchFamily="-110" charset="2"/>
              <a:buNone/>
            </a:pPr>
            <a:r>
              <a:rPr lang="en-US" smtClean="0">
                <a:effectLst>
                  <a:outerShdw blurRad="38100" dist="38100" dir="2700000" algn="tl">
                    <a:srgbClr val="C0C0C0"/>
                  </a:outerShdw>
                </a:effectLst>
                <a:ea typeface="ＭＳ Ｐゴシック" pitchFamily="34" charset="-128"/>
              </a:rPr>
              <a:t>This sequence is tilted, eroded off on the top edge, and the rest of the Grand Canyon is laid down on top of them.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Tapeats Sandstone</a:t>
            </a:r>
          </a:p>
        </p:txBody>
      </p:sp>
      <p:sp>
        <p:nvSpPr>
          <p:cNvPr id="55299" name="Rectangle 3"/>
          <p:cNvSpPr>
            <a:spLocks noGrp="1" noRot="1" noChangeArrowheads="1"/>
          </p:cNvSpPr>
          <p:nvPr>
            <p:ph type="body" sz="half" idx="1"/>
          </p:nvPr>
        </p:nvSpPr>
        <p:spPr/>
        <p:txBody>
          <a:bodyPr/>
          <a:lstStyle/>
          <a:p>
            <a:pPr eaLnBrk="1" hangingPunct="1"/>
            <a:r>
              <a:rPr lang="en-US" sz="2800" smtClean="0">
                <a:effectLst>
                  <a:outerShdw blurRad="38100" dist="38100" dir="2700000" algn="tl">
                    <a:srgbClr val="C0C0C0"/>
                  </a:outerShdw>
                </a:effectLst>
                <a:ea typeface="ＭＳ Ｐゴシック" pitchFamily="34" charset="-128"/>
              </a:rPr>
              <a:t>A classic beach and near shore deposit</a:t>
            </a:r>
          </a:p>
          <a:p>
            <a:pPr eaLnBrk="1" hangingPunct="1"/>
            <a:r>
              <a:rPr lang="en-US" sz="2800" smtClean="0">
                <a:effectLst>
                  <a:outerShdw blurRad="38100" dist="38100" dir="2700000" algn="tl">
                    <a:srgbClr val="C0C0C0"/>
                  </a:outerShdw>
                </a:effectLst>
                <a:ea typeface="ＭＳ Ｐゴシック" pitchFamily="34" charset="-128"/>
              </a:rPr>
              <a:t>With track-ways and burrows of trilobites, worms, and other invertebrates</a:t>
            </a:r>
          </a:p>
        </p:txBody>
      </p:sp>
      <p:pic>
        <p:nvPicPr>
          <p:cNvPr id="55300" name="Picture 5"/>
          <p:cNvPicPr>
            <a:picLocks noChangeAspect="1" noChangeArrowheads="1"/>
          </p:cNvPicPr>
          <p:nvPr>
            <p:ph sz="half" idx="2"/>
          </p:nvPr>
        </p:nvPicPr>
        <p:blipFill>
          <a:blip r:embed="rId2"/>
          <a:srcRect/>
          <a:stretch>
            <a:fillRect/>
          </a:stretch>
        </p:blipFill>
        <p:spPr>
          <a:xfrm>
            <a:off x="4324350" y="1219200"/>
            <a:ext cx="4621213" cy="5334000"/>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Bright Angel Shale</a:t>
            </a:r>
          </a:p>
        </p:txBody>
      </p:sp>
      <p:sp>
        <p:nvSpPr>
          <p:cNvPr id="56323" name="Rectangle 3"/>
          <p:cNvSpPr>
            <a:spLocks noGrp="1" noRot="1" noChangeArrowheads="1"/>
          </p:cNvSpPr>
          <p:nvPr>
            <p:ph type="body" sz="half" idx="1"/>
          </p:nvPr>
        </p:nvSpPr>
        <p:spPr>
          <a:xfrm>
            <a:off x="457200" y="1600200"/>
            <a:ext cx="3810000" cy="4495800"/>
          </a:xfrm>
        </p:spPr>
        <p:txBody>
          <a:bodyPr/>
          <a:lstStyle/>
          <a:p>
            <a:pPr eaLnBrk="1" hangingPunct="1"/>
            <a:r>
              <a:rPr lang="en-US" sz="2800" smtClean="0">
                <a:effectLst>
                  <a:outerShdw blurRad="38100" dist="38100" dir="2700000" algn="tl">
                    <a:srgbClr val="C0C0C0"/>
                  </a:outerShdw>
                </a:effectLst>
                <a:ea typeface="ＭＳ Ｐゴシック" pitchFamily="34" charset="-128"/>
              </a:rPr>
              <a:t>Deposited on a shallow marine shelf</a:t>
            </a:r>
          </a:p>
          <a:p>
            <a:pPr eaLnBrk="1" hangingPunct="1"/>
            <a:r>
              <a:rPr lang="en-US" sz="2800" smtClean="0">
                <a:effectLst>
                  <a:outerShdw blurRad="38100" dist="38100" dir="2700000" algn="tl">
                    <a:srgbClr val="C0C0C0"/>
                  </a:outerShdw>
                </a:effectLst>
                <a:ea typeface="ＭＳ Ｐゴシック" pitchFamily="34" charset="-128"/>
              </a:rPr>
              <a:t>Below storm action</a:t>
            </a:r>
          </a:p>
          <a:p>
            <a:pPr eaLnBrk="1" hangingPunct="1"/>
            <a:r>
              <a:rPr lang="en-US" sz="2800" smtClean="0">
                <a:effectLst>
                  <a:outerShdw blurRad="38100" dist="38100" dir="2700000" algn="tl">
                    <a:srgbClr val="C0C0C0"/>
                  </a:outerShdw>
                </a:effectLst>
                <a:ea typeface="ＭＳ Ｐゴシック" pitchFamily="34" charset="-128"/>
              </a:rPr>
              <a:t>Also full of tracks and burrows -- layer after layer</a:t>
            </a:r>
          </a:p>
        </p:txBody>
      </p:sp>
      <p:pic>
        <p:nvPicPr>
          <p:cNvPr id="56324" name="Picture 5"/>
          <p:cNvPicPr>
            <a:picLocks noChangeAspect="1" noChangeArrowheads="1"/>
          </p:cNvPicPr>
          <p:nvPr>
            <p:ph sz="half" idx="2"/>
          </p:nvPr>
        </p:nvPicPr>
        <p:blipFill>
          <a:blip r:embed="rId2"/>
          <a:srcRect/>
          <a:stretch>
            <a:fillRect/>
          </a:stretch>
        </p:blipFill>
        <p:spPr>
          <a:xfrm>
            <a:off x="4522788" y="1219200"/>
            <a:ext cx="4422775" cy="5105400"/>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Muav Limestone</a:t>
            </a:r>
          </a:p>
        </p:txBody>
      </p:sp>
      <p:sp>
        <p:nvSpPr>
          <p:cNvPr id="57347" name="Rectangle 3"/>
          <p:cNvSpPr>
            <a:spLocks noGrp="1" noRot="1" noChangeArrowheads="1"/>
          </p:cNvSpPr>
          <p:nvPr>
            <p:ph type="body" sz="half" idx="1"/>
          </p:nvPr>
        </p:nvSpPr>
        <p:spPr/>
        <p:txBody>
          <a:bodyPr/>
          <a:lstStyle/>
          <a:p>
            <a:pPr eaLnBrk="1" hangingPunct="1">
              <a:lnSpc>
                <a:spcPct val="90000"/>
              </a:lnSpc>
            </a:pPr>
            <a:r>
              <a:rPr lang="en-US" sz="2800" smtClean="0">
                <a:effectLst>
                  <a:outerShdw blurRad="38100" dist="38100" dir="2700000" algn="tl">
                    <a:srgbClr val="C0C0C0"/>
                  </a:outerShdw>
                </a:effectLst>
                <a:ea typeface="ＭＳ Ｐゴシック" pitchFamily="34" charset="-128"/>
              </a:rPr>
              <a:t>A complex, inter-fingering relationship with the Bright Angel Shale</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Thin layers of limestone alternating with thin layers of shale</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Typical of deposits where sea level slowly fluctuates</a:t>
            </a:r>
          </a:p>
        </p:txBody>
      </p:sp>
      <p:pic>
        <p:nvPicPr>
          <p:cNvPr id="57348" name="Picture 5"/>
          <p:cNvPicPr>
            <a:picLocks noChangeAspect="1" noChangeArrowheads="1"/>
          </p:cNvPicPr>
          <p:nvPr>
            <p:ph sz="half" idx="2"/>
          </p:nvPr>
        </p:nvPicPr>
        <p:blipFill>
          <a:blip r:embed="rId2"/>
          <a:srcRect/>
          <a:stretch>
            <a:fillRect/>
          </a:stretch>
        </p:blipFill>
        <p:spPr>
          <a:xfrm>
            <a:off x="4495800" y="1371600"/>
            <a:ext cx="4492625" cy="5184775"/>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609600" y="381000"/>
            <a:ext cx="7848600" cy="609600"/>
          </a:xfrm>
        </p:spPr>
        <p:txBody>
          <a:bodyPr/>
          <a:lstStyle/>
          <a:p>
            <a:pPr eaLnBrk="1" hangingPunct="1">
              <a:lnSpc>
                <a:spcPct val="90000"/>
              </a:lnSpc>
            </a:pPr>
            <a:r>
              <a:rPr lang="en-US" sz="3200" b="0" smtClean="0">
                <a:effectLst>
                  <a:outerShdw blurRad="38100" dist="38100" dir="2700000" algn="tl">
                    <a:srgbClr val="C0C0C0"/>
                  </a:outerShdw>
                </a:effectLst>
                <a:latin typeface="ArialMS" charset="0"/>
                <a:ea typeface="ＭＳ Ｐゴシック" pitchFamily="34" charset="-128"/>
              </a:rPr>
              <a:t>Paleokarsts at the Muav-Temple Butte Interface</a:t>
            </a:r>
            <a:endParaRPr lang="en-US" i="1" smtClean="0">
              <a:effectLst>
                <a:outerShdw blurRad="38100" dist="38100" dir="2700000" algn="tl">
                  <a:srgbClr val="C0C0C0"/>
                </a:outerShdw>
              </a:effectLst>
              <a:latin typeface="ArialMS" charset="0"/>
              <a:ea typeface="ＭＳ Ｐゴシック" pitchFamily="34" charset="-128"/>
            </a:endParaRPr>
          </a:p>
        </p:txBody>
      </p:sp>
      <p:sp>
        <p:nvSpPr>
          <p:cNvPr id="58371" name="Rectangle 3"/>
          <p:cNvSpPr>
            <a:spLocks noGrp="1" noRot="1" noChangeArrowheads="1"/>
          </p:cNvSpPr>
          <p:nvPr>
            <p:ph type="body" idx="1"/>
          </p:nvPr>
        </p:nvSpPr>
        <p:spPr>
          <a:xfrm>
            <a:off x="685800" y="1447800"/>
            <a:ext cx="7772400" cy="5257800"/>
          </a:xfrm>
        </p:spPr>
        <p:txBody>
          <a:bodyPr/>
          <a:lstStyle/>
          <a:p>
            <a:pPr eaLnBrk="1" hangingPunct="1">
              <a:lnSpc>
                <a:spcPct val="90000"/>
              </a:lnSpc>
            </a:pPr>
            <a:r>
              <a:rPr lang="en-US" sz="2400" smtClean="0">
                <a:effectLst>
                  <a:outerShdw blurRad="38100" dist="38100" dir="2700000" algn="tl">
                    <a:srgbClr val="C0C0C0"/>
                  </a:outerShdw>
                </a:effectLst>
                <a:latin typeface="Arial Unicode MS" pitchFamily="34" charset="-128"/>
                <a:ea typeface="ＭＳ Ｐゴシック" pitchFamily="34" charset="-128"/>
              </a:rPr>
              <a:t>Paleokarsts</a:t>
            </a:r>
            <a:r>
              <a:rPr lang="en-US" sz="2400" i="1" smtClean="0">
                <a:effectLst>
                  <a:outerShdw blurRad="38100" dist="38100" dir="2700000" algn="tl">
                    <a:srgbClr val="C0C0C0"/>
                  </a:outerShdw>
                </a:effectLst>
                <a:latin typeface="Arial Unicode MS" pitchFamily="34" charset="-128"/>
                <a:ea typeface="ＭＳ Ｐゴシック" pitchFamily="34" charset="-128"/>
              </a:rPr>
              <a:t> </a:t>
            </a:r>
            <a:r>
              <a:rPr lang="en-US" sz="2400" smtClean="0">
                <a:effectLst>
                  <a:outerShdw blurRad="38100" dist="38100" dir="2700000" algn="tl">
                    <a:srgbClr val="C0C0C0"/>
                  </a:outerShdw>
                </a:effectLst>
                <a:latin typeface="Arial Unicode MS" pitchFamily="34" charset="-128"/>
                <a:ea typeface="ＭＳ Ｐゴシック" pitchFamily="34" charset="-128"/>
              </a:rPr>
              <a:t>are caverns and sinkholes which have collapsed, and filled with the material from the overlying deposits. </a:t>
            </a:r>
          </a:p>
          <a:p>
            <a:pPr eaLnBrk="1" hangingPunct="1">
              <a:lnSpc>
                <a:spcPct val="90000"/>
              </a:lnSpc>
            </a:pPr>
            <a:r>
              <a:rPr lang="en-US" sz="2400" smtClean="0">
                <a:effectLst>
                  <a:outerShdw blurRad="38100" dist="38100" dir="2700000" algn="tl">
                    <a:srgbClr val="C0C0C0"/>
                  </a:outerShdw>
                </a:effectLst>
                <a:latin typeface="Arial Unicode MS" pitchFamily="34" charset="-128"/>
                <a:ea typeface="ＭＳ Ｐゴシック" pitchFamily="34" charset="-128"/>
              </a:rPr>
              <a:t>Above the Muav Limestone is a sharp erosional surface with deeply eroded, collapsed features.</a:t>
            </a:r>
          </a:p>
          <a:p>
            <a:pPr eaLnBrk="1" hangingPunct="1">
              <a:lnSpc>
                <a:spcPct val="90000"/>
              </a:lnSpc>
            </a:pPr>
            <a:r>
              <a:rPr lang="en-US" sz="2400" smtClean="0">
                <a:effectLst>
                  <a:outerShdw blurRad="38100" dist="38100" dir="2700000" algn="tl">
                    <a:srgbClr val="C0C0C0"/>
                  </a:outerShdw>
                </a:effectLst>
                <a:latin typeface="Arial Unicode MS" pitchFamily="34" charset="-128"/>
                <a:ea typeface="ＭＳ Ｐゴシック" pitchFamily="34" charset="-128"/>
              </a:rPr>
              <a:t>These are caves that eroded out of Muav Limestone, collapsed, and filled with the next layer.</a:t>
            </a:r>
          </a:p>
          <a:p>
            <a:pPr eaLnBrk="1" hangingPunct="1">
              <a:lnSpc>
                <a:spcPct val="90000"/>
              </a:lnSpc>
            </a:pPr>
            <a:r>
              <a:rPr lang="en-US" sz="2400" smtClean="0">
                <a:effectLst>
                  <a:outerShdw blurRad="38100" dist="38100" dir="2700000" algn="tl">
                    <a:srgbClr val="C0C0C0"/>
                  </a:outerShdw>
                </a:effectLst>
                <a:latin typeface="Arial Unicode MS" pitchFamily="34" charset="-128"/>
                <a:ea typeface="ＭＳ Ｐゴシック" pitchFamily="34" charset="-128"/>
              </a:rPr>
              <a:t>The very slow deposition of limestones and the long time periods required by the dissolution process of modern cave systems points to significant periods of time for the formation of these structures in the geologic column.</a:t>
            </a:r>
            <a:endParaRPr lang="en-US" sz="2000" smtClean="0">
              <a:effectLst>
                <a:outerShdw blurRad="38100" dist="38100" dir="2700000" algn="tl">
                  <a:srgbClr val="C0C0C0"/>
                </a:outerShdw>
              </a:effectLst>
              <a:latin typeface="Arial Unicode MS" pitchFamily="34" charset="-128"/>
              <a:ea typeface="ＭＳ Ｐゴシック" pitchFamily="34"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Temple Butte Limestone</a:t>
            </a:r>
          </a:p>
        </p:txBody>
      </p:sp>
      <p:sp>
        <p:nvSpPr>
          <p:cNvPr id="59395" name="Rectangle 3"/>
          <p:cNvSpPr>
            <a:spLocks noGrp="1" noRot="1" noChangeArrowheads="1"/>
          </p:cNvSpPr>
          <p:nvPr>
            <p:ph type="body" sz="half" idx="1"/>
          </p:nvPr>
        </p:nvSpPr>
        <p:spPr/>
        <p:txBody>
          <a:bodyPr/>
          <a:lstStyle/>
          <a:p>
            <a:pPr eaLnBrk="1" hangingPunct="1"/>
            <a:r>
              <a:rPr lang="en-US" sz="2800" smtClean="0">
                <a:effectLst>
                  <a:outerShdw blurRad="38100" dist="38100" dir="2700000" algn="tl">
                    <a:srgbClr val="C0C0C0"/>
                  </a:outerShdw>
                </a:effectLst>
                <a:ea typeface="ＭＳ Ｐゴシック" pitchFamily="34" charset="-128"/>
              </a:rPr>
              <a:t>Younger than Muav</a:t>
            </a:r>
          </a:p>
          <a:p>
            <a:pPr eaLnBrk="1" hangingPunct="1"/>
            <a:r>
              <a:rPr lang="en-US" sz="2800" smtClean="0">
                <a:effectLst>
                  <a:outerShdw blurRad="38100" dist="38100" dir="2700000" algn="tl">
                    <a:srgbClr val="C0C0C0"/>
                  </a:outerShdw>
                </a:effectLst>
                <a:ea typeface="ＭＳ Ｐゴシック" pitchFamily="34" charset="-128"/>
              </a:rPr>
              <a:t>Fills the collapse features</a:t>
            </a:r>
          </a:p>
        </p:txBody>
      </p:sp>
      <p:pic>
        <p:nvPicPr>
          <p:cNvPr id="59396" name="Picture 5"/>
          <p:cNvPicPr>
            <a:picLocks noChangeAspect="1" noChangeArrowheads="1"/>
          </p:cNvPicPr>
          <p:nvPr>
            <p:ph sz="half" idx="2"/>
          </p:nvPr>
        </p:nvPicPr>
        <p:blipFill>
          <a:blip r:embed="rId2"/>
          <a:srcRect/>
          <a:stretch>
            <a:fillRect/>
          </a:stretch>
        </p:blipFill>
        <p:spPr>
          <a:xfrm>
            <a:off x="4322763" y="1143000"/>
            <a:ext cx="4686300" cy="54102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normAutofit fontScale="90000"/>
          </a:bodyPr>
          <a:lstStyle/>
          <a:p>
            <a:pPr eaLnBrk="1" hangingPunct="1"/>
            <a:r>
              <a:rPr lang="en-US" sz="3600" smtClean="0">
                <a:effectLst>
                  <a:outerShdw blurRad="38100" dist="38100" dir="2700000" algn="tl">
                    <a:srgbClr val="C0C0C0"/>
                  </a:outerShdw>
                </a:effectLst>
                <a:ea typeface="ＭＳ Ｐゴシック" pitchFamily="34" charset="-128"/>
              </a:rPr>
              <a:t>Geology Before Darwin by Creationist Geologists and Paleontologists</a:t>
            </a:r>
            <a:endParaRPr lang="en-US" smtClean="0">
              <a:effectLst>
                <a:outerShdw blurRad="38100" dist="38100" dir="2700000" algn="tl">
                  <a:srgbClr val="C0C0C0"/>
                </a:outerShdw>
              </a:effectLst>
              <a:ea typeface="ＭＳ Ｐゴシック" pitchFamily="34" charset="-128"/>
            </a:endParaRPr>
          </a:p>
        </p:txBody>
      </p:sp>
      <p:sp>
        <p:nvSpPr>
          <p:cNvPr id="8195" name="Rectangle 3"/>
          <p:cNvSpPr>
            <a:spLocks noGrp="1" noRot="1" noChangeArrowheads="1"/>
          </p:cNvSpPr>
          <p:nvPr>
            <p:ph type="body" idx="1"/>
          </p:nvPr>
        </p:nvSpPr>
        <p:spPr>
          <a:xfrm>
            <a:off x="533400" y="1981200"/>
            <a:ext cx="6629400" cy="4572000"/>
          </a:xfrm>
        </p:spPr>
        <p:txBody>
          <a:bodyPr/>
          <a:lstStyle/>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The eras and periods of the </a:t>
            </a:r>
            <a:r>
              <a:rPr lang="en-US" sz="2400" b="1" smtClean="0">
                <a:effectLst>
                  <a:outerShdw blurRad="38100" dist="38100" dir="2700000" algn="tl">
                    <a:srgbClr val="C0C0C0"/>
                  </a:outerShdw>
                </a:effectLst>
                <a:latin typeface="ArialMS" charset="0"/>
                <a:ea typeface="ＭＳ Ｐゴシック" pitchFamily="34" charset="-128"/>
              </a:rPr>
              <a:t>geological time scale </a:t>
            </a:r>
            <a:r>
              <a:rPr lang="en-US" sz="2400" smtClean="0">
                <a:effectLst>
                  <a:outerShdw blurRad="38100" dist="38100" dir="2700000" algn="tl">
                    <a:srgbClr val="C0C0C0"/>
                  </a:outerShdw>
                </a:effectLst>
                <a:latin typeface="ArialMS" charset="0"/>
                <a:ea typeface="ＭＳ Ｐゴシック" pitchFamily="34" charset="-128"/>
              </a:rPr>
              <a:t>were named and ordered.</a:t>
            </a:r>
          </a:p>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Englishman Wm. Smith and Frenchman Georges Cuvier [1800-1820]</a:t>
            </a:r>
          </a:p>
          <a:p>
            <a:pPr lvl="1"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Noticed the remarkable </a:t>
            </a:r>
            <a:r>
              <a:rPr lang="en-US" sz="2000" b="1" smtClean="0">
                <a:effectLst>
                  <a:outerShdw blurRad="38100" dist="38100" dir="2700000" algn="tl">
                    <a:srgbClr val="C0C0C0"/>
                  </a:outerShdw>
                </a:effectLst>
                <a:latin typeface="ArialMS" charset="0"/>
                <a:ea typeface="ＭＳ Ｐゴシック" pitchFamily="34" charset="-128"/>
              </a:rPr>
              <a:t>order of appearance </a:t>
            </a:r>
            <a:r>
              <a:rPr lang="en-US" sz="2000" smtClean="0">
                <a:effectLst>
                  <a:outerShdw blurRad="38100" dist="38100" dir="2700000" algn="tl">
                    <a:srgbClr val="C0C0C0"/>
                  </a:outerShdw>
                </a:effectLst>
                <a:latin typeface="ArialMS" charset="0"/>
                <a:ea typeface="ＭＳ Ｐゴシック" pitchFamily="34" charset="-128"/>
              </a:rPr>
              <a:t>of fossils in the geologic column</a:t>
            </a:r>
          </a:p>
          <a:p>
            <a:pPr lvl="1"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Smith could tell fossil collectors exactly which stratum each of their fossils came from. </a:t>
            </a:r>
          </a:p>
          <a:p>
            <a:pPr lvl="1"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Named guide fossils for each level</a:t>
            </a: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Order remains the same from site to site </a:t>
            </a: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When strata change the guide fossils change</a:t>
            </a: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Given the guide fossils, you know what stratum the sample came from and what guide fossils will be above and below</a:t>
            </a:r>
          </a:p>
        </p:txBody>
      </p:sp>
      <p:pic>
        <p:nvPicPr>
          <p:cNvPr id="18436" name="Picture 4" descr="092-WmSmith-69-1844-100.jpg                                    00063F33Bradley Hard Drive             BF7DC75D:"/>
          <p:cNvPicPr>
            <a:picLocks noChangeAspect="1" noChangeArrowheads="1"/>
          </p:cNvPicPr>
          <p:nvPr/>
        </p:nvPicPr>
        <p:blipFill>
          <a:blip r:embed="rId2" cstate="print"/>
          <a:srcRect/>
          <a:stretch>
            <a:fillRect/>
          </a:stretch>
        </p:blipFill>
        <p:spPr bwMode="auto">
          <a:xfrm>
            <a:off x="7162800" y="1524000"/>
            <a:ext cx="1746250" cy="2362200"/>
          </a:xfrm>
          <a:prstGeom prst="rect">
            <a:avLst/>
          </a:prstGeom>
          <a:noFill/>
          <a:ln w="9525">
            <a:noFill/>
            <a:miter lim="800000"/>
            <a:headEnd/>
            <a:tailEnd/>
          </a:ln>
        </p:spPr>
      </p:pic>
      <p:pic>
        <p:nvPicPr>
          <p:cNvPr id="18437" name="Picture 5"/>
          <p:cNvPicPr>
            <a:picLocks noChangeAspect="1" noChangeArrowheads="1"/>
          </p:cNvPicPr>
          <p:nvPr/>
        </p:nvPicPr>
        <p:blipFill>
          <a:blip r:embed="rId3"/>
          <a:srcRect/>
          <a:stretch>
            <a:fillRect/>
          </a:stretch>
        </p:blipFill>
        <p:spPr bwMode="auto">
          <a:xfrm>
            <a:off x="7239000" y="4267200"/>
            <a:ext cx="1498600" cy="1905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Redwall Limestone</a:t>
            </a:r>
          </a:p>
        </p:txBody>
      </p:sp>
      <p:sp>
        <p:nvSpPr>
          <p:cNvPr id="60419" name="Rectangle 3"/>
          <p:cNvSpPr>
            <a:spLocks noGrp="1" noRot="1" noChangeArrowheads="1"/>
          </p:cNvSpPr>
          <p:nvPr>
            <p:ph type="body" sz="half" idx="1"/>
          </p:nvPr>
        </p:nvSpPr>
        <p:spPr>
          <a:xfrm>
            <a:off x="457200" y="1600200"/>
            <a:ext cx="4800600" cy="4498975"/>
          </a:xfrm>
        </p:spPr>
        <p:txBody>
          <a:bodyPr/>
          <a:lstStyle/>
          <a:p>
            <a:pPr eaLnBrk="1" hangingPunct="1"/>
            <a:r>
              <a:rPr lang="en-US" sz="2400" smtClean="0">
                <a:effectLst>
                  <a:outerShdw blurRad="38100" dist="38100" dir="2700000" algn="tl">
                    <a:srgbClr val="C0C0C0"/>
                  </a:outerShdw>
                </a:effectLst>
                <a:ea typeface="ＭＳ Ｐゴシック" pitchFamily="34" charset="-128"/>
              </a:rPr>
              <a:t>The third limestone in a row</a:t>
            </a:r>
          </a:p>
          <a:p>
            <a:pPr eaLnBrk="1" hangingPunct="1"/>
            <a:r>
              <a:rPr lang="en-US" sz="2400" smtClean="0">
                <a:effectLst>
                  <a:outerShdw blurRad="38100" dist="38100" dir="2700000" algn="tl">
                    <a:srgbClr val="C0C0C0"/>
                  </a:outerShdw>
                </a:effectLst>
                <a:ea typeface="ＭＳ Ｐゴシック" pitchFamily="34" charset="-128"/>
              </a:rPr>
              <a:t>Typical of deposits in tropical clear-water lagoons or shallow seas</a:t>
            </a:r>
          </a:p>
          <a:p>
            <a:pPr eaLnBrk="1" hangingPunct="1"/>
            <a:r>
              <a:rPr lang="en-US" sz="2400" smtClean="0">
                <a:effectLst>
                  <a:outerShdw blurRad="38100" dist="38100" dir="2700000" algn="tl">
                    <a:srgbClr val="C0C0C0"/>
                  </a:outerShdw>
                </a:effectLst>
                <a:ea typeface="ＭＳ Ｐゴシック" pitchFamily="34" charset="-128"/>
              </a:rPr>
              <a:t>Never laid down in turbulent flood waters</a:t>
            </a:r>
          </a:p>
          <a:p>
            <a:pPr eaLnBrk="1" hangingPunct="1"/>
            <a:r>
              <a:rPr lang="en-US" sz="2400" smtClean="0">
                <a:effectLst>
                  <a:outerShdw blurRad="38100" dist="38100" dir="2700000" algn="tl">
                    <a:srgbClr val="C0C0C0"/>
                  </a:outerShdw>
                </a:effectLst>
                <a:ea typeface="ＭＳ Ｐゴシック" pitchFamily="34" charset="-128"/>
              </a:rPr>
              <a:t>Many of the fossils are delicate “moss animals”, sea lillies, and lamp shells that are intact</a:t>
            </a:r>
          </a:p>
          <a:p>
            <a:pPr eaLnBrk="1" hangingPunct="1"/>
            <a:r>
              <a:rPr lang="en-US" sz="2400" smtClean="0">
                <a:effectLst>
                  <a:outerShdw blurRad="38100" dist="38100" dir="2700000" algn="tl">
                    <a:srgbClr val="C0C0C0"/>
                  </a:outerShdw>
                </a:effectLst>
                <a:ea typeface="ＭＳ Ｐゴシック" pitchFamily="34" charset="-128"/>
              </a:rPr>
              <a:t>Layer after layer, buried gently by lime mud, and re-growing</a:t>
            </a:r>
          </a:p>
        </p:txBody>
      </p:sp>
      <p:pic>
        <p:nvPicPr>
          <p:cNvPr id="60420" name="Picture 5"/>
          <p:cNvPicPr>
            <a:picLocks noChangeAspect="1" noChangeArrowheads="1"/>
          </p:cNvPicPr>
          <p:nvPr>
            <p:ph sz="half" idx="2"/>
          </p:nvPr>
        </p:nvPicPr>
        <p:blipFill>
          <a:blip r:embed="rId2"/>
          <a:srcRect/>
          <a:stretch>
            <a:fillRect/>
          </a:stretch>
        </p:blipFill>
        <p:spPr>
          <a:xfrm>
            <a:off x="5410200" y="1676400"/>
            <a:ext cx="3684588" cy="4254500"/>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Supai Group</a:t>
            </a:r>
          </a:p>
        </p:txBody>
      </p:sp>
      <p:sp>
        <p:nvSpPr>
          <p:cNvPr id="61443" name="Rectangle 3"/>
          <p:cNvSpPr>
            <a:spLocks noGrp="1" noRot="1" noChangeArrowheads="1"/>
          </p:cNvSpPr>
          <p:nvPr>
            <p:ph type="body" sz="half" idx="1"/>
          </p:nvPr>
        </p:nvSpPr>
        <p:spPr/>
        <p:txBody>
          <a:bodyPr/>
          <a:lstStyle/>
          <a:p>
            <a:pPr eaLnBrk="1" hangingPunct="1">
              <a:lnSpc>
                <a:spcPct val="90000"/>
              </a:lnSpc>
            </a:pPr>
            <a:r>
              <a:rPr lang="en-US" sz="2800" smtClean="0">
                <a:effectLst>
                  <a:outerShdw blurRad="38100" dist="38100" dir="2700000" algn="tl">
                    <a:srgbClr val="C0C0C0"/>
                  </a:outerShdw>
                </a:effectLst>
                <a:ea typeface="ＭＳ Ｐゴシック" pitchFamily="34" charset="-128"/>
              </a:rPr>
              <a:t>Alternating sandstones and shales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The sandstones are full of small ripples and small cross-beds</a:t>
            </a:r>
          </a:p>
          <a:p>
            <a:pPr lvl="1" eaLnBrk="1" hangingPunct="1">
              <a:lnSpc>
                <a:spcPct val="90000"/>
              </a:lnSpc>
            </a:pPr>
            <a:r>
              <a:rPr lang="en-US" sz="2400" smtClean="0">
                <a:effectLst>
                  <a:outerShdw blurRad="38100" dist="38100" dir="2700000" algn="tl">
                    <a:srgbClr val="C0C0C0"/>
                  </a:outerShdw>
                </a:effectLst>
                <a:ea typeface="ＭＳ Ｐゴシック" pitchFamily="34" charset="-128"/>
              </a:rPr>
              <a:t>Typical of gentle deposition in rivers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They also have layer after layer of mud cracks [they dried out between deposits]</a:t>
            </a:r>
          </a:p>
        </p:txBody>
      </p:sp>
      <p:pic>
        <p:nvPicPr>
          <p:cNvPr id="61444" name="Picture 5"/>
          <p:cNvPicPr>
            <a:picLocks noChangeAspect="1" noChangeArrowheads="1"/>
          </p:cNvPicPr>
          <p:nvPr>
            <p:ph sz="half" idx="2"/>
          </p:nvPr>
        </p:nvPicPr>
        <p:blipFill>
          <a:blip r:embed="rId2"/>
          <a:srcRect/>
          <a:stretch>
            <a:fillRect/>
          </a:stretch>
        </p:blipFill>
        <p:spPr>
          <a:xfrm>
            <a:off x="4718050" y="1600200"/>
            <a:ext cx="4356100" cy="5029200"/>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Hermit Shale</a:t>
            </a:r>
          </a:p>
        </p:txBody>
      </p:sp>
      <p:sp>
        <p:nvSpPr>
          <p:cNvPr id="62467" name="Rectangle 3"/>
          <p:cNvSpPr>
            <a:spLocks noGrp="1" noRot="1" noChangeArrowheads="1"/>
          </p:cNvSpPr>
          <p:nvPr>
            <p:ph type="body" sz="half" idx="1"/>
          </p:nvPr>
        </p:nvSpPr>
        <p:spPr/>
        <p:txBody>
          <a:bodyPr/>
          <a:lstStyle/>
          <a:p>
            <a:pPr eaLnBrk="1" hangingPunct="1"/>
            <a:r>
              <a:rPr lang="en-US" sz="2800" smtClean="0">
                <a:effectLst>
                  <a:outerShdw blurRad="38100" dist="38100" dir="2700000" algn="tl">
                    <a:srgbClr val="C0C0C0"/>
                  </a:outerShdw>
                </a:effectLst>
                <a:ea typeface="ＭＳ Ｐゴシック" pitchFamily="34" charset="-128"/>
              </a:rPr>
              <a:t>Also has mud cracks</a:t>
            </a:r>
          </a:p>
          <a:p>
            <a:pPr eaLnBrk="1" hangingPunct="1"/>
            <a:r>
              <a:rPr lang="en-US" sz="2800" smtClean="0">
                <a:effectLst>
                  <a:outerShdw blurRad="38100" dist="38100" dir="2700000" algn="tl">
                    <a:srgbClr val="C0C0C0"/>
                  </a:outerShdw>
                </a:effectLst>
                <a:ea typeface="ＭＳ Ｐゴシック" pitchFamily="34" charset="-128"/>
              </a:rPr>
              <a:t>Has delicate plant fossils preserved intact [as does the Supai]</a:t>
            </a:r>
          </a:p>
        </p:txBody>
      </p:sp>
      <p:pic>
        <p:nvPicPr>
          <p:cNvPr id="62468" name="Picture 5"/>
          <p:cNvPicPr>
            <a:picLocks noChangeAspect="1" noChangeArrowheads="1"/>
          </p:cNvPicPr>
          <p:nvPr>
            <p:ph sz="half" idx="2"/>
          </p:nvPr>
        </p:nvPicPr>
        <p:blipFill>
          <a:blip r:embed="rId2"/>
          <a:srcRect/>
          <a:stretch>
            <a:fillRect/>
          </a:stretch>
        </p:blipFill>
        <p:spPr>
          <a:xfrm>
            <a:off x="4387850" y="1219200"/>
            <a:ext cx="4621213" cy="53340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Coconino Sandstone</a:t>
            </a:r>
          </a:p>
        </p:txBody>
      </p:sp>
      <p:sp>
        <p:nvSpPr>
          <p:cNvPr id="63491" name="Rectangle 3"/>
          <p:cNvSpPr>
            <a:spLocks noGrp="1" noRot="1" noChangeArrowheads="1"/>
          </p:cNvSpPr>
          <p:nvPr>
            <p:ph type="body" sz="half" idx="1"/>
          </p:nvPr>
        </p:nvSpPr>
        <p:spPr/>
        <p:txBody>
          <a:bodyPr/>
          <a:lstStyle/>
          <a:p>
            <a:pPr eaLnBrk="1" hangingPunct="1"/>
            <a:r>
              <a:rPr lang="en-US" sz="2800" smtClean="0">
                <a:effectLst>
                  <a:outerShdw blurRad="38100" dist="38100" dir="2700000" algn="tl">
                    <a:srgbClr val="C0C0C0"/>
                  </a:outerShdw>
                </a:effectLst>
                <a:ea typeface="ＭＳ Ｐゴシック" pitchFamily="34" charset="-128"/>
              </a:rPr>
              <a:t>Huge cross beds</a:t>
            </a:r>
          </a:p>
          <a:p>
            <a:pPr eaLnBrk="1" hangingPunct="1"/>
            <a:r>
              <a:rPr lang="en-US" sz="2800" smtClean="0">
                <a:effectLst>
                  <a:outerShdw blurRad="38100" dist="38100" dir="2700000" algn="tl">
                    <a:srgbClr val="C0C0C0"/>
                  </a:outerShdw>
                </a:effectLst>
                <a:ea typeface="ＭＳ Ｐゴシック" pitchFamily="34" charset="-128"/>
              </a:rPr>
              <a:t>Known to only form in large-scale desert sand dunes</a:t>
            </a:r>
          </a:p>
          <a:p>
            <a:pPr eaLnBrk="1" hangingPunct="1"/>
            <a:r>
              <a:rPr lang="en-US" sz="2800" smtClean="0">
                <a:effectLst>
                  <a:outerShdw blurRad="38100" dist="38100" dir="2700000" algn="tl">
                    <a:srgbClr val="C0C0C0"/>
                  </a:outerShdw>
                </a:effectLst>
                <a:ea typeface="ＭＳ Ｐゴシック" pitchFamily="34" charset="-128"/>
              </a:rPr>
              <a:t>Has small pits characteristic of raindrops</a:t>
            </a:r>
          </a:p>
          <a:p>
            <a:pPr eaLnBrk="1" hangingPunct="1"/>
            <a:r>
              <a:rPr lang="en-US" sz="2800" smtClean="0">
                <a:effectLst>
                  <a:outerShdw blurRad="38100" dist="38100" dir="2700000" algn="tl">
                    <a:srgbClr val="C0C0C0"/>
                  </a:outerShdw>
                </a:effectLst>
                <a:ea typeface="ＭＳ Ｐゴシック" pitchFamily="34" charset="-128"/>
              </a:rPr>
              <a:t>Contains track-ways of land reptiles</a:t>
            </a:r>
          </a:p>
        </p:txBody>
      </p:sp>
      <p:pic>
        <p:nvPicPr>
          <p:cNvPr id="63492" name="Picture 5"/>
          <p:cNvPicPr>
            <a:picLocks noChangeAspect="1" noChangeArrowheads="1"/>
          </p:cNvPicPr>
          <p:nvPr>
            <p:ph sz="half" idx="2"/>
          </p:nvPr>
        </p:nvPicPr>
        <p:blipFill>
          <a:blip r:embed="rId2"/>
          <a:srcRect/>
          <a:stretch>
            <a:fillRect/>
          </a:stretch>
        </p:blipFill>
        <p:spPr>
          <a:xfrm>
            <a:off x="4519613" y="1371600"/>
            <a:ext cx="4489450" cy="5181600"/>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Changing Facies</a:t>
            </a:r>
          </a:p>
        </p:txBody>
      </p:sp>
      <p:sp>
        <p:nvSpPr>
          <p:cNvPr id="64515" name="Rectangle 3"/>
          <p:cNvSpPr>
            <a:spLocks noGrp="1" noRot="1" noChangeArrowheads="1"/>
          </p:cNvSpPr>
          <p:nvPr>
            <p:ph type="body" idx="1"/>
          </p:nvPr>
        </p:nvSpPr>
        <p:spPr/>
        <p:txBody>
          <a:bodyPr/>
          <a:lstStyle/>
          <a:p>
            <a:pPr eaLnBrk="1" hangingPunct="1">
              <a:lnSpc>
                <a:spcPct val="90000"/>
              </a:lnSpc>
            </a:pPr>
            <a:r>
              <a:rPr lang="en-US" smtClean="0">
                <a:effectLst>
                  <a:outerShdw blurRad="38100" dist="38100" dir="2700000" algn="tl">
                    <a:srgbClr val="C0C0C0"/>
                  </a:outerShdw>
                </a:effectLst>
                <a:ea typeface="ＭＳ Ｐゴシック" pitchFamily="34" charset="-128"/>
              </a:rPr>
              <a:t>Follow these layers horizontally and they gradually transform and integrate from one rock type to another.</a:t>
            </a:r>
          </a:p>
          <a:p>
            <a:pPr eaLnBrk="1" hangingPunct="1">
              <a:lnSpc>
                <a:spcPct val="90000"/>
              </a:lnSpc>
            </a:pPr>
            <a:r>
              <a:rPr lang="en-US" smtClean="0">
                <a:effectLst>
                  <a:outerShdw blurRad="38100" dist="38100" dir="2700000" algn="tl">
                    <a:srgbClr val="C0C0C0"/>
                  </a:outerShdw>
                </a:effectLst>
                <a:ea typeface="ＭＳ Ｐゴシック" pitchFamily="34" charset="-128"/>
              </a:rPr>
              <a:t>As you would expect when geographical features change</a:t>
            </a:r>
          </a:p>
          <a:p>
            <a:pPr eaLnBrk="1" hangingPunct="1">
              <a:lnSpc>
                <a:spcPct val="90000"/>
              </a:lnSpc>
            </a:pPr>
            <a:r>
              <a:rPr lang="en-US" smtClean="0">
                <a:effectLst>
                  <a:outerShdw blurRad="38100" dist="38100" dir="2700000" algn="tl">
                    <a:srgbClr val="C0C0C0"/>
                  </a:outerShdw>
                </a:effectLst>
                <a:ea typeface="ＭＳ Ｐゴシック" pitchFamily="34" charset="-128"/>
              </a:rPr>
              <a:t>Examples:</a:t>
            </a:r>
          </a:p>
          <a:p>
            <a:pPr lvl="1" eaLnBrk="1" hangingPunct="1">
              <a:lnSpc>
                <a:spcPct val="90000"/>
              </a:lnSpc>
            </a:pPr>
            <a:r>
              <a:rPr lang="en-US" smtClean="0">
                <a:effectLst>
                  <a:outerShdw blurRad="38100" dist="38100" dir="2700000" algn="tl">
                    <a:srgbClr val="C0C0C0"/>
                  </a:outerShdw>
                </a:effectLst>
                <a:ea typeface="ＭＳ Ｐゴシック" pitchFamily="34" charset="-128"/>
              </a:rPr>
              <a:t>Pennsylvanian -- follow the Supai Group</a:t>
            </a:r>
          </a:p>
          <a:p>
            <a:pPr lvl="1" eaLnBrk="1" hangingPunct="1">
              <a:lnSpc>
                <a:spcPct val="90000"/>
              </a:lnSpc>
            </a:pPr>
            <a:r>
              <a:rPr lang="en-US" smtClean="0">
                <a:effectLst>
                  <a:outerShdw blurRad="38100" dist="38100" dir="2700000" algn="tl">
                    <a:srgbClr val="C0C0C0"/>
                  </a:outerShdw>
                </a:effectLst>
                <a:ea typeface="ＭＳ Ｐゴシック" pitchFamily="34" charset="-128"/>
              </a:rPr>
              <a:t>Permian -- follow the Hermit Shale, Coconino Sandstone, Toroweap and Kiabab Limestones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r>
              <a:rPr lang="en-US" sz="3600" smtClean="0">
                <a:effectLst>
                  <a:outerShdw blurRad="38100" dist="38100" dir="2700000" algn="tl">
                    <a:srgbClr val="C0C0C0"/>
                  </a:outerShdw>
                </a:effectLst>
                <a:ea typeface="ＭＳ Ｐゴシック" pitchFamily="34" charset="-128"/>
              </a:rPr>
              <a:t>Changing facies in the Pennsylvanian</a:t>
            </a:r>
            <a:endParaRPr lang="en-US" smtClean="0">
              <a:effectLst>
                <a:outerShdw blurRad="38100" dist="38100" dir="2700000" algn="tl">
                  <a:srgbClr val="C0C0C0"/>
                </a:outerShdw>
              </a:effectLst>
              <a:ea typeface="ＭＳ Ｐゴシック" pitchFamily="34" charset="-128"/>
            </a:endParaRPr>
          </a:p>
        </p:txBody>
      </p:sp>
      <p:sp>
        <p:nvSpPr>
          <p:cNvPr id="65539" name="Rectangle 3"/>
          <p:cNvSpPr>
            <a:spLocks noGrp="1" noRot="1" noChangeArrowheads="1"/>
          </p:cNvSpPr>
          <p:nvPr>
            <p:ph type="body" idx="1"/>
          </p:nvPr>
        </p:nvSpPr>
        <p:spPr/>
        <p:txBody>
          <a:bodyPr/>
          <a:lstStyle/>
          <a:p>
            <a:pPr eaLnBrk="1" hangingPunct="1"/>
            <a:r>
              <a:rPr lang="en-US" smtClean="0">
                <a:effectLst>
                  <a:outerShdw blurRad="38100" dist="38100" dir="2700000" algn="tl">
                    <a:srgbClr val="C0C0C0"/>
                  </a:outerShdw>
                </a:effectLst>
                <a:ea typeface="ＭＳ Ｐゴシック" pitchFamily="34" charset="-128"/>
              </a:rPr>
              <a:t>Follow the Supai Group [deposited in broad rivers and plains] 80 miles west and you have a marine limestone full of foraminifera and brachiopods.</a:t>
            </a:r>
          </a:p>
          <a:p>
            <a:pPr eaLnBrk="1" hangingPunct="1"/>
            <a:r>
              <a:rPr lang="en-US" smtClean="0">
                <a:effectLst>
                  <a:outerShdw blurRad="38100" dist="38100" dir="2700000" algn="tl">
                    <a:srgbClr val="C0C0C0"/>
                  </a:outerShdw>
                </a:effectLst>
                <a:ea typeface="ＭＳ Ｐゴシック" pitchFamily="34" charset="-128"/>
              </a:rPr>
              <a:t>Follow it 300 miles northwest and you have a boulder conglomerate and sandstone shed from an eroding mountain range.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a:xfrm>
            <a:off x="457200" y="274638"/>
            <a:ext cx="8229600" cy="685800"/>
          </a:xfrm>
        </p:spPr>
        <p:txBody>
          <a:bodyPr/>
          <a:lstStyle/>
          <a:p>
            <a:pPr eaLnBrk="1" hangingPunct="1"/>
            <a:r>
              <a:rPr lang="en-US" smtClean="0">
                <a:effectLst>
                  <a:outerShdw blurRad="38100" dist="38100" dir="2700000" algn="tl">
                    <a:srgbClr val="C0C0C0"/>
                  </a:outerShdw>
                </a:effectLst>
                <a:ea typeface="ＭＳ Ｐゴシック" pitchFamily="34" charset="-128"/>
              </a:rPr>
              <a:t>Changing facies in the Permian</a:t>
            </a:r>
          </a:p>
        </p:txBody>
      </p:sp>
      <p:sp>
        <p:nvSpPr>
          <p:cNvPr id="66563" name="Rectangle 3"/>
          <p:cNvSpPr>
            <a:spLocks noGrp="1" noRot="1" noChangeArrowheads="1"/>
          </p:cNvSpPr>
          <p:nvPr>
            <p:ph type="body" idx="1"/>
          </p:nvPr>
        </p:nvSpPr>
        <p:spPr>
          <a:xfrm>
            <a:off x="685800" y="1600200"/>
            <a:ext cx="7772400" cy="4724400"/>
          </a:xfrm>
        </p:spPr>
        <p:txBody>
          <a:bodyPr/>
          <a:lstStyle/>
          <a:p>
            <a:pPr eaLnBrk="1" hangingPunct="1">
              <a:lnSpc>
                <a:spcPct val="90000"/>
              </a:lnSpc>
            </a:pPr>
            <a:r>
              <a:rPr lang="en-US" sz="2800" smtClean="0">
                <a:effectLst>
                  <a:outerShdw blurRad="38100" dist="38100" dir="2700000" algn="tl">
                    <a:srgbClr val="C0C0C0"/>
                  </a:outerShdw>
                </a:effectLst>
                <a:ea typeface="ＭＳ Ｐゴシック" pitchFamily="34" charset="-128"/>
              </a:rPr>
              <a:t>Follow the Hermit Shale, Coconino Sandstone, Toroweap and Kaibab Limestones east to Monument valley and they disappear</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Replaced by a thick sandstone [Cedar Mesa Sandstone] that forms the cliffs and spires of Monument Valley</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Then go northeast and this is replaced by thick deposits of salt and gypsum [hundreds of feet]</a:t>
            </a:r>
          </a:p>
          <a:p>
            <a:pPr lvl="1" eaLnBrk="1" hangingPunct="1">
              <a:lnSpc>
                <a:spcPct val="90000"/>
              </a:lnSpc>
            </a:pPr>
            <a:r>
              <a:rPr lang="en-US" sz="2400" smtClean="0">
                <a:effectLst>
                  <a:outerShdw blurRad="38100" dist="38100" dir="2700000" algn="tl">
                    <a:srgbClr val="C0C0C0"/>
                  </a:outerShdw>
                </a:effectLst>
                <a:ea typeface="ＭＳ Ｐゴシック" pitchFamily="34" charset="-128"/>
              </a:rPr>
              <a:t>Formed in dry lakes and salty lagoons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Go further northeast and you get alluvial deposits from eroding mountains.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457200" y="274638"/>
            <a:ext cx="8229600" cy="609600"/>
          </a:xfrm>
        </p:spPr>
        <p:txBody>
          <a:bodyPr/>
          <a:lstStyle/>
          <a:p>
            <a:pPr eaLnBrk="1" hangingPunct="1"/>
            <a:r>
              <a:rPr lang="en-US" smtClean="0">
                <a:effectLst>
                  <a:outerShdw blurRad="38100" dist="38100" dir="2700000" algn="tl">
                    <a:srgbClr val="C0C0C0"/>
                  </a:outerShdw>
                </a:effectLst>
                <a:ea typeface="ＭＳ Ｐゴシック" pitchFamily="34" charset="-128"/>
              </a:rPr>
              <a:t>The John Day Fossil Beds</a:t>
            </a:r>
          </a:p>
        </p:txBody>
      </p:sp>
      <p:sp>
        <p:nvSpPr>
          <p:cNvPr id="67587" name="Rectangle 3"/>
          <p:cNvSpPr>
            <a:spLocks noGrp="1" noRot="1" noChangeArrowheads="1"/>
          </p:cNvSpPr>
          <p:nvPr>
            <p:ph type="body" idx="1"/>
          </p:nvPr>
        </p:nvSpPr>
        <p:spPr>
          <a:xfrm>
            <a:off x="609600" y="1600200"/>
            <a:ext cx="7848600" cy="5029200"/>
          </a:xfrm>
        </p:spPr>
        <p:txBody>
          <a:bodyPr/>
          <a:lstStyle/>
          <a:p>
            <a:pPr eaLnBrk="1" hangingPunct="1">
              <a:lnSpc>
                <a:spcPct val="90000"/>
              </a:lnSpc>
            </a:pPr>
            <a:r>
              <a:rPr lang="en-US" sz="2800" smtClean="0">
                <a:effectLst>
                  <a:outerShdw blurRad="38100" dist="38100" dir="2700000" algn="tl">
                    <a:srgbClr val="C0C0C0"/>
                  </a:outerShdw>
                </a:effectLst>
                <a:ea typeface="ＭＳ Ｐゴシック" pitchFamily="34" charset="-128"/>
              </a:rPr>
              <a:t>Columbia River Plateau region of WA and OR</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Similar data from many places all over the world</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An extensive series of strata produced by intermittent volcanic eruptions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Beginning in the Cretaceous and continuing throughout most of the Cenozoic</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One of the best nearly continuous series of deposits containing fossils of terrestrial organisms</a:t>
            </a:r>
          </a:p>
          <a:p>
            <a:pPr eaLnBrk="1" hangingPunct="1">
              <a:lnSpc>
                <a:spcPct val="90000"/>
              </a:lnSpc>
            </a:pPr>
            <a:r>
              <a:rPr lang="en-US" sz="2800" smtClean="0">
                <a:effectLst>
                  <a:outerShdw blurRad="38100" dist="38100" dir="2700000" algn="tl">
                    <a:srgbClr val="C0C0C0"/>
                  </a:outerShdw>
                </a:effectLst>
                <a:ea typeface="ＭＳ Ｐゴシック" pitchFamily="34" charset="-128"/>
              </a:rPr>
              <a:t>Most characteristic fossils are mammals, birds, flowering plants, and conifers</a:t>
            </a:r>
          </a:p>
          <a:p>
            <a:pPr eaLnBrk="1" hangingPunct="1">
              <a:lnSpc>
                <a:spcPct val="90000"/>
              </a:lnSpc>
            </a:pPr>
            <a:endParaRPr lang="en-US" sz="2800" smtClean="0">
              <a:effectLst>
                <a:outerShdw blurRad="38100" dist="38100" dir="2700000" algn="tl">
                  <a:srgbClr val="C0C0C0"/>
                </a:outerShdw>
              </a:effectLst>
              <a:ea typeface="ＭＳ Ｐゴシック"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Rot="1" noChangeArrowheads="1"/>
          </p:cNvSpPr>
          <p:nvPr>
            <p:ph type="title"/>
          </p:nvPr>
        </p:nvSpPr>
        <p:spPr>
          <a:xfrm>
            <a:off x="457200" y="274638"/>
            <a:ext cx="8229600" cy="685800"/>
          </a:xfrm>
        </p:spPr>
        <p:txBody>
          <a:bodyPr/>
          <a:lstStyle/>
          <a:p>
            <a:pPr eaLnBrk="1" hangingPunct="1"/>
            <a:r>
              <a:rPr lang="en-US" smtClean="0">
                <a:effectLst>
                  <a:outerShdw blurRad="38100" dist="38100" dir="2700000" algn="tl">
                    <a:srgbClr val="C0C0C0"/>
                  </a:outerShdw>
                </a:effectLst>
                <a:ea typeface="ＭＳ Ｐゴシック" pitchFamily="34" charset="-128"/>
              </a:rPr>
              <a:t>The John Day Fossil Beds</a:t>
            </a:r>
          </a:p>
        </p:txBody>
      </p:sp>
      <p:sp>
        <p:nvSpPr>
          <p:cNvPr id="69635" name="Rectangle 1027"/>
          <p:cNvSpPr>
            <a:spLocks noGrp="1" noRot="1" noChangeArrowheads="1"/>
          </p:cNvSpPr>
          <p:nvPr>
            <p:ph type="body" idx="1"/>
          </p:nvPr>
        </p:nvSpPr>
        <p:spPr>
          <a:xfrm>
            <a:off x="685800" y="1676400"/>
            <a:ext cx="7772400" cy="4800600"/>
          </a:xfrm>
        </p:spPr>
        <p:txBody>
          <a:bodyPr/>
          <a:lstStyle/>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The John Day area of Eastern Oregon contains eight layers representing eight periods (progressing downward):</a:t>
            </a:r>
            <a:r>
              <a:rPr lang="en-US" sz="2000" smtClean="0">
                <a:effectLst>
                  <a:outerShdw blurRad="38100" dist="38100" dir="2700000" algn="tl">
                    <a:srgbClr val="C0C0C0"/>
                  </a:outerShdw>
                </a:effectLst>
                <a:latin typeface="Helvetica" pitchFamily="-110" charset="0"/>
                <a:ea typeface="ＭＳ Ｐゴシック" pitchFamily="34" charset="-128"/>
              </a:rPr>
              <a:t> </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Cenozoic</a:t>
            </a: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Recent</a:t>
            </a:r>
            <a:r>
              <a:rPr lang="en-US" sz="1800" smtClean="0">
                <a:effectLst>
                  <a:outerShdw blurRad="38100" dist="38100" dir="2700000" algn="tl">
                    <a:srgbClr val="C0C0C0"/>
                  </a:outerShdw>
                </a:effectLst>
                <a:latin typeface="Helvetica" pitchFamily="-110" charset="0"/>
                <a:ea typeface="ＭＳ Ｐゴシック" pitchFamily="34" charset="-128"/>
              </a:rPr>
              <a:t> [Holocene]</a:t>
            </a:r>
            <a:endParaRPr lang="en-US" sz="18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Pleistocene</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Pliocene</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Miocene</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Oligocene</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Eocene</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lvl="2"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Paleocene</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Cretaceous       [latter part of Mesozoic]</a:t>
            </a:r>
          </a:p>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 We will examine data from 6 formations -- Eocene to Recent.</a:t>
            </a:r>
            <a:endParaRPr lang="en-US" sz="2000"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457200" y="274638"/>
            <a:ext cx="8229600" cy="685800"/>
          </a:xfrm>
        </p:spPr>
        <p:txBody>
          <a:bodyPr/>
          <a:lstStyle/>
          <a:p>
            <a:pPr eaLnBrk="1" hangingPunct="1"/>
            <a:r>
              <a:rPr lang="en-US" smtClean="0">
                <a:effectLst>
                  <a:outerShdw blurRad="38100" dist="38100" dir="2700000" algn="tl">
                    <a:srgbClr val="C0C0C0"/>
                  </a:outerShdw>
                </a:effectLst>
                <a:ea typeface="ＭＳ Ｐゴシック" pitchFamily="34" charset="-128"/>
              </a:rPr>
              <a:t>Clarno Formation</a:t>
            </a:r>
          </a:p>
        </p:txBody>
      </p:sp>
      <p:sp>
        <p:nvSpPr>
          <p:cNvPr id="68611" name="Rectangle 3"/>
          <p:cNvSpPr>
            <a:spLocks noGrp="1" noRot="1" noChangeArrowheads="1"/>
          </p:cNvSpPr>
          <p:nvPr>
            <p:ph type="body" sz="half" idx="1"/>
          </p:nvPr>
        </p:nvSpPr>
        <p:spPr>
          <a:xfrm>
            <a:off x="685800" y="1600200"/>
            <a:ext cx="4495800" cy="5029200"/>
          </a:xfrm>
        </p:spPr>
        <p:txBody>
          <a:bodyPr/>
          <a:lstStyle/>
          <a:p>
            <a:pPr eaLnBrk="1" hangingPunct="1"/>
            <a:r>
              <a:rPr lang="en-US" sz="2000" smtClean="0">
                <a:effectLst>
                  <a:outerShdw blurRad="38100" dist="38100" dir="2700000" algn="tl">
                    <a:srgbClr val="C0C0C0"/>
                  </a:outerShdw>
                </a:effectLst>
                <a:latin typeface="ArialMS" charset="0"/>
                <a:ea typeface="ＭＳ Ｐゴシック" pitchFamily="34" charset="-128"/>
              </a:rPr>
              <a:t>Eocene </a:t>
            </a:r>
          </a:p>
          <a:p>
            <a:pPr eaLnBrk="1" hangingPunct="1"/>
            <a:r>
              <a:rPr lang="en-US" sz="2000" smtClean="0">
                <a:effectLst>
                  <a:outerShdw blurRad="38100" dist="38100" dir="2700000" algn="tl">
                    <a:srgbClr val="C0C0C0"/>
                  </a:outerShdw>
                </a:effectLst>
                <a:latin typeface="ArialMS" charset="0"/>
                <a:ea typeface="ＭＳ Ｐゴシック" pitchFamily="34" charset="-128"/>
              </a:rPr>
              <a:t>Nicely exposed along the John Day River of Oregon</a:t>
            </a:r>
          </a:p>
          <a:p>
            <a:pPr eaLnBrk="1" hangingPunct="1"/>
            <a:r>
              <a:rPr lang="en-US" sz="2000" smtClean="0">
                <a:effectLst>
                  <a:outerShdw blurRad="38100" dist="38100" dir="2700000" algn="tl">
                    <a:srgbClr val="C0C0C0"/>
                  </a:outerShdw>
                </a:effectLst>
                <a:latin typeface="ArialMS" charset="0"/>
                <a:ea typeface="ＭＳ Ｐゴシック" pitchFamily="34" charset="-128"/>
              </a:rPr>
              <a:t>Radiometric dates between 50-35 mya</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eaLnBrk="1" hangingPunct="1"/>
            <a:r>
              <a:rPr lang="en-US" sz="2000" smtClean="0">
                <a:effectLst>
                  <a:outerShdw blurRad="38100" dist="38100" dir="2700000" algn="tl">
                    <a:srgbClr val="C0C0C0"/>
                  </a:outerShdw>
                </a:effectLst>
                <a:latin typeface="ArialMS" charset="0"/>
                <a:ea typeface="ＭＳ Ｐゴシック" pitchFamily="34" charset="-128"/>
              </a:rPr>
              <a:t> 173 sp. of tropical woody plants representative of moist tropical forests (palms, figs, laurels, camphor, and avocado)</a:t>
            </a:r>
          </a:p>
          <a:p>
            <a:pPr eaLnBrk="1" hangingPunct="1"/>
            <a:r>
              <a:rPr lang="en-US" sz="2000" smtClean="0">
                <a:effectLst>
                  <a:outerShdw blurRad="38100" dist="38100" dir="2700000" algn="tl">
                    <a:srgbClr val="C0C0C0"/>
                  </a:outerShdw>
                </a:effectLst>
                <a:latin typeface="ArialMS" charset="0"/>
                <a:ea typeface="ＭＳ Ｐゴシック" pitchFamily="34" charset="-128"/>
              </a:rPr>
              <a:t>Many upright stumps and prostrate logs, abundant leaves [true for the other 5 levels of the John Day Formation which contain upright petrified tree trunks]</a:t>
            </a:r>
            <a:endParaRPr lang="en-US" sz="2400" smtClean="0">
              <a:effectLst>
                <a:outerShdw blurRad="38100" dist="38100" dir="2700000" algn="tl">
                  <a:srgbClr val="C0C0C0"/>
                </a:outerShdw>
              </a:effectLst>
              <a:latin typeface="ArialMS" charset="0"/>
              <a:ea typeface="ＭＳ Ｐゴシック" pitchFamily="34" charset="-128"/>
            </a:endParaRPr>
          </a:p>
        </p:txBody>
      </p:sp>
      <p:pic>
        <p:nvPicPr>
          <p:cNvPr id="69636" name="Picture 5" descr="Snapshot 2009-04-07#3F40F2.tiff                                00034C80Macintosh local HD             BC58F3F2:"/>
          <p:cNvPicPr>
            <a:picLocks noGrp="1" noChangeAspect="1" noChangeArrowheads="1"/>
          </p:cNvPicPr>
          <p:nvPr>
            <p:ph sz="half" idx="2"/>
          </p:nvPr>
        </p:nvPicPr>
        <p:blipFill>
          <a:blip r:embed="rId2"/>
          <a:srcRect/>
          <a:stretch>
            <a:fillRect/>
          </a:stretch>
        </p:blipFill>
        <p:spPr>
          <a:xfrm>
            <a:off x="5221288" y="1600200"/>
            <a:ext cx="3403600" cy="39163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p:txBody>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Conclusions that were drawn</a:t>
            </a:r>
            <a:endParaRPr lang="en-US" smtClean="0">
              <a:effectLst>
                <a:outerShdw blurRad="38100" dist="38100" dir="2700000" algn="tl">
                  <a:srgbClr val="C0C0C0"/>
                </a:outerShdw>
              </a:effectLst>
              <a:latin typeface="ArialMS" charset="0"/>
              <a:ea typeface="ＭＳ Ｐゴシック" pitchFamily="34" charset="-128"/>
            </a:endParaRPr>
          </a:p>
        </p:txBody>
      </p:sp>
      <p:sp>
        <p:nvSpPr>
          <p:cNvPr id="12291" name="Rectangle 3"/>
          <p:cNvSpPr>
            <a:spLocks noGrp="1" noRot="1" noChangeArrowheads="1"/>
          </p:cNvSpPr>
          <p:nvPr>
            <p:ph type="body" idx="1"/>
          </p:nvPr>
        </p:nvSpPr>
        <p:spPr/>
        <p:txBody>
          <a:bodyPr/>
          <a:lstStyle/>
          <a:p>
            <a:pPr eaLnBrk="1" hangingPunct="1"/>
            <a:r>
              <a:rPr lang="en-US" sz="2800" smtClean="0">
                <a:effectLst>
                  <a:outerShdw blurRad="38100" dist="38100" dir="2700000" algn="tl">
                    <a:srgbClr val="C0C0C0"/>
                  </a:outerShdw>
                </a:effectLst>
                <a:latin typeface="ArialMS" charset="0"/>
                <a:ea typeface="ＭＳ Ｐゴシック" pitchFamily="34" charset="-128"/>
              </a:rPr>
              <a:t>the successive layers of fossil-bearing rocks could be viewed like the pages of a book</a:t>
            </a:r>
            <a:r>
              <a:rPr lang="en-US" sz="2800" smtClean="0">
                <a:effectLst>
                  <a:outerShdw blurRad="38100" dist="38100" dir="2700000" algn="tl">
                    <a:srgbClr val="C0C0C0"/>
                  </a:outerShdw>
                </a:effectLst>
                <a:latin typeface="Helvetica" pitchFamily="-110" charset="0"/>
                <a:ea typeface="ＭＳ Ｐゴシック" pitchFamily="34" charset="-128"/>
              </a:rPr>
              <a:t> </a:t>
            </a:r>
          </a:p>
          <a:p>
            <a:pPr eaLnBrk="1" hangingPunct="1"/>
            <a:r>
              <a:rPr lang="en-US" sz="2800" smtClean="0">
                <a:effectLst>
                  <a:outerShdw blurRad="38100" dist="38100" dir="2700000" algn="tl">
                    <a:srgbClr val="C0C0C0"/>
                  </a:outerShdw>
                </a:effectLst>
                <a:latin typeface="ArialMS" charset="0"/>
                <a:ea typeface="ＭＳ Ｐゴシック" pitchFamily="34" charset="-128"/>
              </a:rPr>
              <a:t>could compose a connected, sequential picture of the changing vistas of life of successive ages of the past</a:t>
            </a:r>
            <a:endParaRPr lang="en-US" sz="2800" smtClean="0">
              <a:effectLst>
                <a:outerShdw blurRad="38100" dist="38100" dir="2700000" algn="tl">
                  <a:srgbClr val="C0C0C0"/>
                </a:outerShdw>
              </a:effectLst>
              <a:latin typeface="Helvetica" pitchFamily="-110" charset="0"/>
              <a:ea typeface="ＭＳ Ｐゴシック" pitchFamily="34" charset="-128"/>
            </a:endParaRPr>
          </a:p>
          <a:p>
            <a:pPr eaLnBrk="1" hangingPunct="1"/>
            <a:r>
              <a:rPr lang="en-US" sz="2800" b="1" smtClean="0">
                <a:effectLst>
                  <a:outerShdw blurRad="38100" dist="38100" dir="2700000" algn="tl">
                    <a:srgbClr val="C0C0C0"/>
                  </a:outerShdw>
                </a:effectLst>
                <a:latin typeface="ArialMS" charset="0"/>
                <a:ea typeface="ＭＳ Ｐゴシック" pitchFamily="34" charset="-128"/>
              </a:rPr>
              <a:t>relative ages </a:t>
            </a:r>
            <a:r>
              <a:rPr lang="en-US" sz="2800" smtClean="0">
                <a:effectLst>
                  <a:outerShdw blurRad="38100" dist="38100" dir="2700000" algn="tl">
                    <a:srgbClr val="C0C0C0"/>
                  </a:outerShdw>
                </a:effectLst>
                <a:latin typeface="ArialMS" charset="0"/>
                <a:ea typeface="ＭＳ Ｐゴシック" pitchFamily="34" charset="-128"/>
              </a:rPr>
              <a:t>established by the guide fossils</a:t>
            </a:r>
            <a:r>
              <a:rPr lang="en-US" sz="2000" smtClean="0">
                <a:effectLst>
                  <a:outerShdw blurRad="38100" dist="38100" dir="2700000" algn="tl">
                    <a:srgbClr val="C0C0C0"/>
                  </a:outerShdw>
                </a:effectLst>
                <a:latin typeface="ArialMS" charset="0"/>
                <a:ea typeface="ＭＳ Ｐゴシック" pitchFamily="34" charset="-128"/>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ea typeface="ＭＳ Ｐゴシック" pitchFamily="34" charset="-128"/>
              </a:rPr>
              <a:t>Clarno Formation</a:t>
            </a:r>
          </a:p>
        </p:txBody>
      </p:sp>
      <p:sp>
        <p:nvSpPr>
          <p:cNvPr id="70659" name="Rectangle 3"/>
          <p:cNvSpPr>
            <a:spLocks noGrp="1" noRot="1" noChangeArrowheads="1"/>
          </p:cNvSpPr>
          <p:nvPr>
            <p:ph type="body" sz="half" idx="1"/>
          </p:nvPr>
        </p:nvSpPr>
        <p:spPr>
          <a:xfrm>
            <a:off x="381000" y="1981200"/>
            <a:ext cx="4114800" cy="3886200"/>
          </a:xfrm>
        </p:spPr>
        <p:txBody>
          <a:bodyPr/>
          <a:lstStyle/>
          <a:p>
            <a:pPr eaLnBrk="1" hangingPunct="1">
              <a:lnSpc>
                <a:spcPct val="110000"/>
              </a:lnSpc>
            </a:pPr>
            <a:r>
              <a:rPr lang="en-US" sz="2400" smtClean="0">
                <a:effectLst>
                  <a:outerShdw blurRad="38100" dist="38100" dir="2700000" algn="tl">
                    <a:srgbClr val="C0C0C0"/>
                  </a:outerShdw>
                </a:effectLst>
                <a:latin typeface="ArialMS" charset="0"/>
                <a:ea typeface="ＭＳ Ｐゴシック" pitchFamily="34" charset="-128"/>
              </a:rPr>
              <a:t>Contains a strange animal assemblage</a:t>
            </a:r>
          </a:p>
          <a:p>
            <a:pPr eaLnBrk="1" hangingPunct="1">
              <a:lnSpc>
                <a:spcPct val="110000"/>
              </a:lnSpc>
            </a:pPr>
            <a:r>
              <a:rPr lang="en-US" sz="2400" smtClean="0">
                <a:effectLst>
                  <a:outerShdw blurRad="38100" dist="38100" dir="2700000" algn="tl">
                    <a:srgbClr val="C0C0C0"/>
                  </a:outerShdw>
                </a:effectLst>
                <a:latin typeface="ArialMS" charset="0"/>
                <a:ea typeface="ＭＳ Ｐゴシック" pitchFamily="34" charset="-128"/>
              </a:rPr>
              <a:t>mostly extinct (namely all species, nearly all genera, and ~3 out of 4 families) </a:t>
            </a:r>
          </a:p>
          <a:p>
            <a:pPr eaLnBrk="1" hangingPunct="1">
              <a:lnSpc>
                <a:spcPct val="110000"/>
              </a:lnSpc>
            </a:pPr>
            <a:r>
              <a:rPr lang="en-US" sz="2400" smtClean="0">
                <a:effectLst>
                  <a:outerShdw blurRad="38100" dist="38100" dir="2700000" algn="tl">
                    <a:srgbClr val="C0C0C0"/>
                  </a:outerShdw>
                </a:effectLst>
                <a:latin typeface="ArialMS" charset="0"/>
                <a:ea typeface="ＭＳ Ｐゴシック" pitchFamily="34" charset="-128"/>
              </a:rPr>
              <a:t>includes tiny 4- and 5-toed horses, sabertooth cats, etc.</a:t>
            </a:r>
          </a:p>
          <a:p>
            <a:pPr eaLnBrk="1" hangingPunct="1">
              <a:buFont typeface="Wingdings" pitchFamily="-110" charset="2"/>
              <a:buNone/>
            </a:pPr>
            <a:endParaRPr lang="en-US" sz="2000" smtClean="0">
              <a:effectLst>
                <a:outerShdw blurRad="38100" dist="38100" dir="2700000" algn="tl">
                  <a:srgbClr val="C0C0C0"/>
                </a:outerShdw>
              </a:effectLst>
              <a:latin typeface="ArialMS" charset="0"/>
              <a:ea typeface="ＭＳ Ｐゴシック" pitchFamily="34" charset="-128"/>
            </a:endParaRPr>
          </a:p>
        </p:txBody>
      </p:sp>
      <p:pic>
        <p:nvPicPr>
          <p:cNvPr id="70660" name="Picture 5" descr="Snapshot 2009-04-07#3F40E8.tiff                                00034C80Macintosh local HD             BC58F3F2:"/>
          <p:cNvPicPr>
            <a:picLocks noGrp="1" noChangeAspect="1" noChangeArrowheads="1"/>
          </p:cNvPicPr>
          <p:nvPr>
            <p:ph sz="half" idx="2"/>
          </p:nvPr>
        </p:nvPicPr>
        <p:blipFill>
          <a:blip r:embed="rId2"/>
          <a:srcRect/>
          <a:stretch>
            <a:fillRect/>
          </a:stretch>
        </p:blipFill>
        <p:spPr>
          <a:xfrm>
            <a:off x="7010400" y="1295400"/>
            <a:ext cx="1846263" cy="2133600"/>
          </a:xfrm>
        </p:spPr>
      </p:pic>
      <p:pic>
        <p:nvPicPr>
          <p:cNvPr id="70661" name="Picture 6"/>
          <p:cNvPicPr>
            <a:picLocks noChangeAspect="1" noChangeArrowheads="1"/>
          </p:cNvPicPr>
          <p:nvPr/>
        </p:nvPicPr>
        <p:blipFill>
          <a:blip r:embed="rId3"/>
          <a:srcRect/>
          <a:stretch>
            <a:fillRect/>
          </a:stretch>
        </p:blipFill>
        <p:spPr bwMode="auto">
          <a:xfrm>
            <a:off x="4572000" y="4343400"/>
            <a:ext cx="4216400" cy="208597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457200" y="274638"/>
            <a:ext cx="8229600" cy="685800"/>
          </a:xfrm>
        </p:spPr>
        <p:txBody>
          <a:bodyPr/>
          <a:lstStyle/>
          <a:p>
            <a:pPr eaLnBrk="1" hangingPunct="1"/>
            <a:r>
              <a:rPr lang="en-US" smtClean="0">
                <a:effectLst>
                  <a:outerShdw blurRad="38100" dist="38100" dir="2700000" algn="tl">
                    <a:srgbClr val="C0C0C0"/>
                  </a:outerShdw>
                </a:effectLst>
                <a:ea typeface="ＭＳ Ｐゴシック" pitchFamily="34" charset="-128"/>
              </a:rPr>
              <a:t>Clarno Formation</a:t>
            </a:r>
          </a:p>
        </p:txBody>
      </p:sp>
      <p:sp>
        <p:nvSpPr>
          <p:cNvPr id="73731" name="Rectangle 3"/>
          <p:cNvSpPr>
            <a:spLocks noGrp="1" noRot="1" noChangeArrowheads="1"/>
          </p:cNvSpPr>
          <p:nvPr>
            <p:ph type="body" idx="1"/>
          </p:nvPr>
        </p:nvSpPr>
        <p:spPr>
          <a:xfrm>
            <a:off x="685800" y="1447800"/>
            <a:ext cx="7772400" cy="4953000"/>
          </a:xfrm>
        </p:spPr>
        <p:txBody>
          <a:bodyPr/>
          <a:lstStyle/>
          <a:p>
            <a:pPr eaLnBrk="1" hangingPunct="1"/>
            <a:r>
              <a:rPr lang="en-US" sz="2000" smtClean="0">
                <a:effectLst>
                  <a:outerShdw blurRad="38100" dist="38100" dir="2700000" algn="tl">
                    <a:srgbClr val="C0C0C0"/>
                  </a:outerShdw>
                </a:effectLst>
                <a:latin typeface="ArialMS" charset="0"/>
                <a:ea typeface="ＭＳ Ｐゴシック" pitchFamily="34" charset="-128"/>
              </a:rPr>
              <a:t>Largely volcanic mudflows and lava flows</a:t>
            </a:r>
          </a:p>
          <a:p>
            <a:pPr eaLnBrk="1" hangingPunct="1"/>
            <a:r>
              <a:rPr lang="en-US" sz="2000" smtClean="0">
                <a:effectLst>
                  <a:outerShdw blurRad="38100" dist="38100" dir="2700000" algn="tl">
                    <a:srgbClr val="C0C0C0"/>
                  </a:outerShdw>
                </a:effectLst>
                <a:latin typeface="ArialMS" charset="0"/>
                <a:ea typeface="ＭＳ Ｐゴシック" pitchFamily="34" charset="-128"/>
              </a:rPr>
              <a:t>When volcanic sedimentary material becomes water-saturated it can flow like soft cement.  </a:t>
            </a:r>
          </a:p>
          <a:p>
            <a:pPr lvl="1" eaLnBrk="1" hangingPunct="1"/>
            <a:r>
              <a:rPr lang="en-US" sz="1800" smtClean="0">
                <a:effectLst>
                  <a:outerShdw blurRad="38100" dist="38100" dir="2700000" algn="tl">
                    <a:srgbClr val="C0C0C0"/>
                  </a:outerShdw>
                </a:effectLst>
                <a:latin typeface="ArialMS" charset="0"/>
                <a:ea typeface="ＭＳ Ｐゴシック" pitchFamily="34" charset="-128"/>
              </a:rPr>
              <a:t> found in almost every formation of the plateau, and when petrified, best favor the preservation of fossils.</a:t>
            </a:r>
          </a:p>
          <a:p>
            <a:pPr lvl="1" eaLnBrk="1" hangingPunct="1"/>
            <a:r>
              <a:rPr lang="en-US" sz="1800" smtClean="0">
                <a:effectLst>
                  <a:outerShdw blurRad="38100" dist="38100" dir="2700000" algn="tl">
                    <a:srgbClr val="C0C0C0"/>
                  </a:outerShdw>
                </a:effectLst>
                <a:latin typeface="ArialMS" charset="0"/>
                <a:ea typeface="ＭＳ Ｐゴシック" pitchFamily="34" charset="-128"/>
              </a:rPr>
              <a:t>55 of these volcanic mudflows have been identified in this formation alone</a:t>
            </a:r>
          </a:p>
          <a:p>
            <a:pPr eaLnBrk="1" hangingPunct="1"/>
            <a:r>
              <a:rPr lang="en-US" sz="2000" smtClean="0">
                <a:effectLst>
                  <a:outerShdw blurRad="38100" dist="38100" dir="2700000" algn="tl">
                    <a:srgbClr val="C0C0C0"/>
                  </a:outerShdw>
                </a:effectLst>
                <a:latin typeface="ArialMS" charset="0"/>
                <a:ea typeface="ＭＳ Ｐゴシック" pitchFamily="34" charset="-128"/>
              </a:rPr>
              <a:t>This took a long time to happen:</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1" eaLnBrk="1" hangingPunct="1"/>
            <a:r>
              <a:rPr lang="en-US" sz="1800" smtClean="0">
                <a:effectLst>
                  <a:outerShdw blurRad="38100" dist="38100" dir="2700000" algn="tl">
                    <a:srgbClr val="C0C0C0"/>
                  </a:outerShdw>
                </a:effectLst>
                <a:latin typeface="ArialMS" charset="0"/>
                <a:ea typeface="ＭＳ Ｐゴシック" pitchFamily="34" charset="-128"/>
              </a:rPr>
              <a:t>the upturned marine sediments below this formation</a:t>
            </a:r>
            <a:r>
              <a:rPr lang="en-US" sz="1800" smtClean="0">
                <a:effectLst>
                  <a:outerShdw blurRad="38100" dist="38100" dir="2700000" algn="tl">
                    <a:srgbClr val="C0C0C0"/>
                  </a:outerShdw>
                </a:effectLst>
                <a:latin typeface="Helvetica" pitchFamily="-110" charset="0"/>
                <a:ea typeface="ＭＳ Ｐゴシック" pitchFamily="34" charset="-128"/>
              </a:rPr>
              <a:t> are eroded flat</a:t>
            </a:r>
          </a:p>
          <a:p>
            <a:pPr lvl="1" eaLnBrk="1" hangingPunct="1"/>
            <a:r>
              <a:rPr lang="en-US" sz="1800" smtClean="0">
                <a:effectLst>
                  <a:outerShdw blurRad="38100" dist="38100" dir="2700000" algn="tl">
                    <a:srgbClr val="C0C0C0"/>
                  </a:outerShdw>
                </a:effectLst>
                <a:latin typeface="ArialMS" charset="0"/>
                <a:ea typeface="ＭＳ Ｐゴシック" pitchFamily="34" charset="-128"/>
              </a:rPr>
              <a:t> the development of multiple ancient soil levels at the top of each volcanic mudflow or lava flow, each with pronounced surface weathering</a:t>
            </a:r>
            <a:r>
              <a:rPr lang="en-US" sz="1800" smtClean="0">
                <a:effectLst>
                  <a:outerShdw blurRad="38100" dist="38100" dir="2700000" algn="tl">
                    <a:srgbClr val="C0C0C0"/>
                  </a:outerShdw>
                </a:effectLst>
                <a:latin typeface="Helvetica" pitchFamily="-110" charset="0"/>
                <a:ea typeface="ＭＳ Ｐゴシック" pitchFamily="34" charset="-128"/>
              </a:rPr>
              <a:t> </a:t>
            </a:r>
          </a:p>
          <a:p>
            <a:pPr lvl="1" eaLnBrk="1" hangingPunct="1"/>
            <a:r>
              <a:rPr lang="en-US" sz="1800" smtClean="0">
                <a:effectLst>
                  <a:outerShdw blurRad="38100" dist="38100" dir="2700000" algn="tl">
                    <a:srgbClr val="C0C0C0"/>
                  </a:outerShdw>
                </a:effectLst>
                <a:latin typeface="ArialMS" charset="0"/>
                <a:ea typeface="ＭＳ Ｐゴシック" pitchFamily="34" charset="-128"/>
              </a:rPr>
              <a:t>time necessary for the successive forests to grow and be populated by a balanced and strikingly unique assemblage of animals</a:t>
            </a:r>
            <a:r>
              <a:rPr lang="en-US" sz="1800" smtClean="0">
                <a:effectLst>
                  <a:outerShdw blurRad="38100" dist="38100" dir="2700000" algn="tl">
                    <a:srgbClr val="C0C0C0"/>
                  </a:outerShdw>
                </a:effectLst>
                <a:latin typeface="Helvetica" pitchFamily="-110" charset="0"/>
                <a:ea typeface="ＭＳ Ｐゴシック" pitchFamily="34" charset="-12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Rot="1" noChangeArrowheads="1"/>
          </p:cNvSpPr>
          <p:nvPr>
            <p:ph type="title"/>
          </p:nvPr>
        </p:nvSpPr>
        <p:spPr>
          <a:xfrm>
            <a:off x="457200" y="274638"/>
            <a:ext cx="8229600" cy="609600"/>
          </a:xfrm>
        </p:spPr>
        <p:txBody>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The John Day Formation</a:t>
            </a:r>
            <a:endParaRPr lang="en-US" sz="1800" b="0" smtClean="0">
              <a:effectLst>
                <a:outerShdw blurRad="38100" dist="38100" dir="2700000" algn="tl">
                  <a:srgbClr val="C0C0C0"/>
                </a:outerShdw>
              </a:effectLst>
              <a:latin typeface="ArialMS" charset="0"/>
              <a:ea typeface="ＭＳ Ｐゴシック" pitchFamily="34" charset="-128"/>
            </a:endParaRPr>
          </a:p>
        </p:txBody>
      </p:sp>
      <p:sp>
        <p:nvSpPr>
          <p:cNvPr id="77827" name="Rectangle 1027"/>
          <p:cNvSpPr>
            <a:spLocks noGrp="1" noRot="1" noChangeArrowheads="1"/>
          </p:cNvSpPr>
          <p:nvPr>
            <p:ph type="body" idx="1"/>
          </p:nvPr>
        </p:nvSpPr>
        <p:spPr>
          <a:xfrm>
            <a:off x="609600" y="1752600"/>
            <a:ext cx="7772400" cy="4648200"/>
          </a:xfrm>
        </p:spPr>
        <p:txBody>
          <a:bodyPr/>
          <a:lstStyle/>
          <a:p>
            <a:pPr eaLnBrk="1" hangingPunct="1"/>
            <a:r>
              <a:rPr lang="en-US" sz="2400" smtClean="0">
                <a:effectLst>
                  <a:outerShdw blurRad="38100" dist="38100" dir="2700000" algn="tl">
                    <a:srgbClr val="C0C0C0"/>
                  </a:outerShdw>
                </a:effectLst>
                <a:latin typeface="ArialMS" charset="0"/>
                <a:ea typeface="ＭＳ Ｐゴシック" pitchFamily="34" charset="-128"/>
              </a:rPr>
              <a:t>Oligocene and lower Miocene</a:t>
            </a:r>
          </a:p>
          <a:p>
            <a:pPr eaLnBrk="1" hangingPunct="1"/>
            <a:r>
              <a:rPr lang="en-US" sz="2400" smtClean="0">
                <a:effectLst>
                  <a:outerShdw blurRad="38100" dist="38100" dir="2700000" algn="tl">
                    <a:srgbClr val="C0C0C0"/>
                  </a:outerShdw>
                </a:effectLst>
                <a:latin typeface="ArialMS" charset="0"/>
                <a:ea typeface="ＭＳ Ｐゴシック" pitchFamily="34" charset="-128"/>
              </a:rPr>
              <a:t>Radiometric dates between 37 to 20 million years B.P.</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eaLnBrk="1" hangingPunct="1"/>
            <a:r>
              <a:rPr lang="en-US" sz="2400" smtClean="0">
                <a:effectLst>
                  <a:outerShdw blurRad="38100" dist="38100" dir="2700000" algn="tl">
                    <a:srgbClr val="C0C0C0"/>
                  </a:outerShdw>
                </a:effectLst>
                <a:latin typeface="ArialMS" charset="0"/>
                <a:ea typeface="ＭＳ Ｐゴシック" pitchFamily="34" charset="-128"/>
              </a:rPr>
              <a:t> Apparently a warm, moist temperate forest</a:t>
            </a:r>
          </a:p>
          <a:p>
            <a:pPr eaLnBrk="1" hangingPunct="1"/>
            <a:r>
              <a:rPr lang="en-US" sz="2400" smtClean="0">
                <a:effectLst>
                  <a:outerShdw blurRad="38100" dist="38100" dir="2700000" algn="tl">
                    <a:srgbClr val="C0C0C0"/>
                  </a:outerShdw>
                </a:effectLst>
                <a:latin typeface="ArialMS" charset="0"/>
                <a:ea typeface="ＭＳ Ｐゴシック" pitchFamily="34" charset="-128"/>
              </a:rPr>
              <a:t>Transitional from the wet tropical period of the Clarno Formation that preceded these strata</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eaLnBrk="1" hangingPunct="1"/>
            <a:r>
              <a:rPr lang="en-US" sz="2400" smtClean="0">
                <a:effectLst>
                  <a:outerShdw blurRad="38100" dist="38100" dir="2700000" algn="tl">
                    <a:srgbClr val="C0C0C0"/>
                  </a:outerShdw>
                </a:effectLst>
                <a:latin typeface="ArialMS" charset="0"/>
                <a:ea typeface="ＭＳ Ｐゴシック" pitchFamily="34" charset="-128"/>
              </a:rPr>
              <a:t> Tree species include elms, ashes, sycamores, basswood, hornbeam, maples, dawn redwood, and katsura [presently surviving in central China</a:t>
            </a:r>
            <a:r>
              <a:rPr lang="en-US" sz="2400" smtClean="0">
                <a:effectLst>
                  <a:outerShdw blurRad="38100" dist="38100" dir="2700000" algn="tl">
                    <a:srgbClr val="C0C0C0"/>
                  </a:outerShdw>
                </a:effectLst>
                <a:latin typeface="Helvetica" pitchFamily="-110" charset="0"/>
                <a:ea typeface="ＭＳ Ｐゴシック" pitchFamily="34" charset="-128"/>
              </a:rPr>
              <a:t>]</a:t>
            </a:r>
            <a:endParaRPr lang="en-US" sz="2400" smtClean="0">
              <a:effectLst>
                <a:outerShdw blurRad="38100" dist="38100" dir="2700000" algn="tl">
                  <a:srgbClr val="C0C0C0"/>
                </a:outerShdw>
              </a:effectLst>
              <a:latin typeface="ArialMS" charset="0"/>
              <a:ea typeface="ＭＳ Ｐゴシック" pitchFamily="34" charset="-128"/>
            </a:endParaRPr>
          </a:p>
          <a:p>
            <a:pPr eaLnBrk="1" hangingPunct="1"/>
            <a:r>
              <a:rPr lang="en-US" sz="2400" smtClean="0">
                <a:effectLst>
                  <a:outerShdw blurRad="38100" dist="38100" dir="2700000" algn="tl">
                    <a:srgbClr val="C0C0C0"/>
                  </a:outerShdw>
                </a:effectLst>
                <a:latin typeface="ArialMS" charset="0"/>
                <a:ea typeface="ＭＳ Ｐゴシック" pitchFamily="34" charset="-128"/>
              </a:rPr>
              <a:t> Consists of several 100’s of feet of various deposits, some of which consist of ancient weathered </a:t>
            </a:r>
            <a:r>
              <a:rPr lang="en-US" sz="2400" i="1" smtClean="0">
                <a:effectLst>
                  <a:outerShdw blurRad="38100" dist="38100" dir="2700000" algn="tl">
                    <a:srgbClr val="C0C0C0"/>
                  </a:outerShdw>
                </a:effectLst>
                <a:latin typeface="ArialMS" charset="0"/>
                <a:ea typeface="ＭＳ Ｐゴシック" pitchFamily="34" charset="-128"/>
              </a:rPr>
              <a:t>soils </a:t>
            </a:r>
            <a:r>
              <a:rPr lang="en-US" sz="2400" smtClean="0">
                <a:effectLst>
                  <a:outerShdw blurRad="38100" dist="38100" dir="2700000" algn="tl">
                    <a:srgbClr val="C0C0C0"/>
                  </a:outerShdw>
                </a:effectLst>
                <a:latin typeface="ArialMS" charset="0"/>
                <a:ea typeface="ＭＳ Ｐゴシック" pitchFamily="34" charset="-128"/>
              </a:rPr>
              <a:t>[paleosols such as we described in the Clarno]</a:t>
            </a:r>
            <a:endParaRPr lang="en-US" sz="2000"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457200" y="274638"/>
            <a:ext cx="8229600" cy="685800"/>
          </a:xfrm>
        </p:spPr>
        <p:txBody>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The John Day Formation</a:t>
            </a:r>
          </a:p>
        </p:txBody>
      </p:sp>
      <p:sp>
        <p:nvSpPr>
          <p:cNvPr id="75779" name="Rectangle 3"/>
          <p:cNvSpPr>
            <a:spLocks noGrp="1" noRot="1" noChangeArrowheads="1"/>
          </p:cNvSpPr>
          <p:nvPr>
            <p:ph type="body" sz="half" idx="1"/>
          </p:nvPr>
        </p:nvSpPr>
        <p:spPr>
          <a:xfrm>
            <a:off x="685800" y="1524000"/>
            <a:ext cx="3810000" cy="4876800"/>
          </a:xfrm>
        </p:spPr>
        <p:txBody>
          <a:bodyPr/>
          <a:lstStyle/>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&gt;100 species including those more closely resembling families of living groups:  3- toed horses, tapirs, camels, rhinos, dogs, cats, etc.</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All </a:t>
            </a:r>
            <a:r>
              <a:rPr lang="en-US" sz="2000" i="1" smtClean="0">
                <a:effectLst>
                  <a:outerShdw blurRad="38100" dist="38100" dir="2700000" algn="tl">
                    <a:srgbClr val="C0C0C0"/>
                  </a:outerShdw>
                </a:effectLst>
                <a:latin typeface="ArialMS" charset="0"/>
                <a:ea typeface="ＭＳ Ｐゴシック" pitchFamily="34" charset="-128"/>
              </a:rPr>
              <a:t>species </a:t>
            </a:r>
            <a:r>
              <a:rPr lang="en-US" sz="2000" smtClean="0">
                <a:effectLst>
                  <a:outerShdw blurRad="38100" dist="38100" dir="2700000" algn="tl">
                    <a:srgbClr val="C0C0C0"/>
                  </a:outerShdw>
                </a:effectLst>
                <a:latin typeface="ArialMS" charset="0"/>
                <a:ea typeface="ＭＳ Ｐゴシック" pitchFamily="34" charset="-128"/>
              </a:rPr>
              <a:t>are extinct, but a comparatively fewer mammal </a:t>
            </a:r>
            <a:r>
              <a:rPr lang="en-US" sz="2000" i="1" smtClean="0">
                <a:effectLst>
                  <a:outerShdw blurRad="38100" dist="38100" dir="2700000" algn="tl">
                    <a:srgbClr val="C0C0C0"/>
                  </a:outerShdw>
                </a:effectLst>
                <a:latin typeface="ArialMS" charset="0"/>
                <a:ea typeface="ＭＳ Ｐゴシック" pitchFamily="34" charset="-128"/>
              </a:rPr>
              <a:t>families </a:t>
            </a:r>
            <a:r>
              <a:rPr lang="en-US" sz="2000" smtClean="0">
                <a:effectLst>
                  <a:outerShdw blurRad="38100" dist="38100" dir="2700000" algn="tl">
                    <a:srgbClr val="C0C0C0"/>
                  </a:outerShdw>
                </a:effectLst>
                <a:latin typeface="ArialMS" charset="0"/>
                <a:ea typeface="ＭＳ Ｐゴシック" pitchFamily="34" charset="-128"/>
              </a:rPr>
              <a:t>are extinct (compared with 75% of Clarno families)</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Different from the lower (and older) Clarno assemblage, and </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Only one (1) species reappears in the overlying (younger) Mascall Formation</a:t>
            </a:r>
          </a:p>
        </p:txBody>
      </p:sp>
      <p:pic>
        <p:nvPicPr>
          <p:cNvPr id="73732" name="Picture 5" descr="Snapshot 2009-04-07#3F4106.tiff                                00034C80Macintosh local HD             BC58F3F2:"/>
          <p:cNvPicPr>
            <a:picLocks noGrp="1" noChangeAspect="1" noChangeArrowheads="1"/>
          </p:cNvPicPr>
          <p:nvPr>
            <p:ph sz="half" idx="2"/>
          </p:nvPr>
        </p:nvPicPr>
        <p:blipFill>
          <a:blip r:embed="rId2"/>
          <a:srcRect/>
          <a:stretch>
            <a:fillRect/>
          </a:stretch>
        </p:blipFill>
        <p:spPr>
          <a:xfrm>
            <a:off x="4754563" y="1600200"/>
            <a:ext cx="3827462" cy="4498975"/>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a:xfrm>
            <a:off x="457200" y="274638"/>
            <a:ext cx="8229600" cy="533400"/>
          </a:xfrm>
        </p:spPr>
        <p:txBody>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The John Day Formation</a:t>
            </a:r>
          </a:p>
        </p:txBody>
      </p:sp>
      <p:sp>
        <p:nvSpPr>
          <p:cNvPr id="78851" name="Rectangle 3"/>
          <p:cNvSpPr>
            <a:spLocks noGrp="1" noRot="1" noChangeArrowheads="1"/>
          </p:cNvSpPr>
          <p:nvPr>
            <p:ph type="body" idx="1"/>
          </p:nvPr>
        </p:nvSpPr>
        <p:spPr>
          <a:xfrm>
            <a:off x="685800" y="1447800"/>
            <a:ext cx="7772400" cy="4953000"/>
          </a:xfrm>
        </p:spPr>
        <p:txBody>
          <a:bodyPr/>
          <a:lstStyle/>
          <a:p>
            <a:pPr eaLnBrk="1" hangingPunct="1"/>
            <a:r>
              <a:rPr lang="en-US" sz="2800" smtClean="0">
                <a:effectLst>
                  <a:outerShdw blurRad="38100" dist="38100" dir="2700000" algn="tl">
                    <a:srgbClr val="C0C0C0"/>
                  </a:outerShdw>
                </a:effectLst>
                <a:latin typeface="ArialMS" charset="0"/>
                <a:ea typeface="ＭＳ Ｐゴシック" pitchFamily="34" charset="-128"/>
              </a:rPr>
              <a:t>Evidence that this was a </a:t>
            </a:r>
            <a:r>
              <a:rPr lang="en-US" sz="2800" b="1" smtClean="0">
                <a:effectLst>
                  <a:outerShdw blurRad="38100" dist="38100" dir="2700000" algn="tl">
                    <a:srgbClr val="C0C0C0"/>
                  </a:outerShdw>
                </a:effectLst>
                <a:latin typeface="ArialMS" charset="0"/>
                <a:ea typeface="ＭＳ Ｐゴシック" pitchFamily="34" charset="-128"/>
              </a:rPr>
              <a:t>community, </a:t>
            </a:r>
            <a:r>
              <a:rPr lang="en-US" sz="2800" smtClean="0">
                <a:effectLst>
                  <a:outerShdw blurRad="38100" dist="38100" dir="2700000" algn="tl">
                    <a:srgbClr val="C0C0C0"/>
                  </a:outerShdw>
                </a:effectLst>
                <a:latin typeface="ArialMS" charset="0"/>
                <a:ea typeface="ＭＳ Ｐゴシック" pitchFamily="34" charset="-128"/>
              </a:rPr>
              <a:t>not a mixture thrown together by chance:</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400" smtClean="0">
                <a:effectLst>
                  <a:outerShdw blurRad="38100" dist="38100" dir="2700000" algn="tl">
                    <a:srgbClr val="C0C0C0"/>
                  </a:outerShdw>
                </a:effectLst>
                <a:latin typeface="ArialMS" charset="0"/>
                <a:ea typeface="ＭＳ Ｐゴシック" pitchFamily="34" charset="-128"/>
              </a:rPr>
              <a:t> the organisms clearly are part of an ecosystem, </a:t>
            </a:r>
          </a:p>
          <a:p>
            <a:pPr lvl="2" eaLnBrk="1" hangingPunct="1"/>
            <a:r>
              <a:rPr lang="en-US" sz="2000" smtClean="0">
                <a:effectLst>
                  <a:outerShdw blurRad="38100" dist="38100" dir="2700000" algn="tl">
                    <a:srgbClr val="C0C0C0"/>
                  </a:outerShdw>
                </a:effectLst>
                <a:latin typeface="ArialMS" charset="0"/>
                <a:ea typeface="ＭＳ Ｐゴシック" pitchFamily="34" charset="-128"/>
              </a:rPr>
              <a:t>they are interdependent, and </a:t>
            </a:r>
          </a:p>
          <a:p>
            <a:pPr lvl="2" eaLnBrk="1" hangingPunct="1"/>
            <a:r>
              <a:rPr lang="en-US" sz="2000" smtClean="0">
                <a:effectLst>
                  <a:outerShdw blurRad="38100" dist="38100" dir="2700000" algn="tl">
                    <a:srgbClr val="C0C0C0"/>
                  </a:outerShdw>
                </a:effectLst>
                <a:latin typeface="ArialMS" charset="0"/>
                <a:ea typeface="ＭＳ Ｐゴシック" pitchFamily="34" charset="-128"/>
              </a:rPr>
              <a:t>adapted by unique features of form and structure, such as their teeth, to a  particular environment</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400" smtClean="0">
                <a:effectLst>
                  <a:outerShdw blurRad="38100" dist="38100" dir="2700000" algn="tl">
                    <a:srgbClr val="C0C0C0"/>
                  </a:outerShdw>
                </a:effectLst>
                <a:latin typeface="ArialMS" charset="0"/>
                <a:ea typeface="ＭＳ Ｐゴシック" pitchFamily="34" charset="-128"/>
              </a:rPr>
              <a:t> there is an appropriate relative abundance of different community members reflecting a finely-tuned and operating ecological system</a:t>
            </a:r>
          </a:p>
          <a:p>
            <a:pPr lvl="2" eaLnBrk="1" hangingPunct="1"/>
            <a:r>
              <a:rPr lang="en-US" sz="2000" smtClean="0">
                <a:effectLst>
                  <a:outerShdw blurRad="38100" dist="38100" dir="2700000" algn="tl">
                    <a:srgbClr val="C0C0C0"/>
                  </a:outerShdw>
                </a:effectLst>
                <a:latin typeface="ArialMS" charset="0"/>
                <a:ea typeface="ＭＳ Ｐゴシック" pitchFamily="34" charset="-128"/>
              </a:rPr>
              <a:t>Producers and consumers</a:t>
            </a:r>
          </a:p>
          <a:p>
            <a:pPr lvl="2" eaLnBrk="1" hangingPunct="1"/>
            <a:r>
              <a:rPr lang="en-US" sz="2000" smtClean="0">
                <a:effectLst>
                  <a:outerShdw blurRad="38100" dist="38100" dir="2700000" algn="tl">
                    <a:srgbClr val="C0C0C0"/>
                  </a:outerShdw>
                </a:effectLst>
                <a:latin typeface="ArialMS" charset="0"/>
                <a:ea typeface="ＭＳ Ｐゴシック" pitchFamily="34" charset="-128"/>
              </a:rPr>
              <a:t>herbivores and carnivores, </a:t>
            </a:r>
          </a:p>
          <a:p>
            <a:pPr lvl="2" eaLnBrk="1" hangingPunct="1"/>
            <a:r>
              <a:rPr lang="en-US" sz="2000" smtClean="0">
                <a:effectLst>
                  <a:outerShdw blurRad="38100" dist="38100" dir="2700000" algn="tl">
                    <a:srgbClr val="C0C0C0"/>
                  </a:outerShdw>
                </a:effectLst>
                <a:latin typeface="ArialMS" charset="0"/>
                <a:ea typeface="ＭＳ Ｐゴシック" pitchFamily="34" charset="-128"/>
              </a:rPr>
              <a:t>large versus small morphs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a:xfrm>
            <a:off x="457200" y="274638"/>
            <a:ext cx="8229600" cy="685800"/>
          </a:xfrm>
        </p:spPr>
        <p:txBody>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Columbia River Basalt Formation</a:t>
            </a:r>
            <a:endParaRPr lang="en-US" b="0" smtClean="0">
              <a:effectLst>
                <a:outerShdw blurRad="38100" dist="38100" dir="2700000" algn="tl">
                  <a:srgbClr val="C0C0C0"/>
                </a:outerShdw>
              </a:effectLst>
              <a:latin typeface="ArialMS" charset="0"/>
              <a:ea typeface="ＭＳ Ｐゴシック" pitchFamily="34" charset="-128"/>
            </a:endParaRPr>
          </a:p>
        </p:txBody>
      </p:sp>
      <p:sp>
        <p:nvSpPr>
          <p:cNvPr id="79875" name="Rectangle 3"/>
          <p:cNvSpPr>
            <a:spLocks noGrp="1" noRot="1" noChangeArrowheads="1"/>
          </p:cNvSpPr>
          <p:nvPr>
            <p:ph type="body" idx="1"/>
          </p:nvPr>
        </p:nvSpPr>
        <p:spPr>
          <a:xfrm>
            <a:off x="609600" y="1676400"/>
            <a:ext cx="7772400" cy="5029200"/>
          </a:xfrm>
        </p:spPr>
        <p:txBody>
          <a:bodyPr/>
          <a:lstStyle/>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Middle Miocene</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20 to 10 mya</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Characterized by massive lava flows</a:t>
            </a:r>
            <a:r>
              <a:rPr lang="en-US" sz="2000" smtClean="0">
                <a:effectLst>
                  <a:outerShdw blurRad="38100" dist="38100" dir="2700000" algn="tl">
                    <a:srgbClr val="C0C0C0"/>
                  </a:outerShdw>
                </a:effectLst>
                <a:latin typeface="Helvetica" pitchFamily="-110" charset="0"/>
                <a:ea typeface="ＭＳ Ｐゴシック" pitchFamily="34" charset="-128"/>
              </a:rPr>
              <a:t> </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Intermittent flows of basaltic lava extend down into the John Day Formation and up into the next one.</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 As in the prior strata, “erosional breaks” within this time period produced soils which supported plant growth</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it takes a long time for lava rock to be sufficiently weathered to produce such soils</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there are at least 7 of these in this formation alone</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 The volume and extent of these flows is staggering: </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~3,000 to &gt;15,000 ft thick total accumulation</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covering 63,000 sq. mi, and 42,000 cubic miles</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individual flows up to 200 ft thick</a:t>
            </a: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flows of this magnitude would take decades to cool and harden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457200" y="274638"/>
            <a:ext cx="8229600" cy="838200"/>
          </a:xfrm>
        </p:spPr>
        <p:txBody>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Columbia River Basalt Formation</a:t>
            </a:r>
          </a:p>
        </p:txBody>
      </p:sp>
      <p:sp>
        <p:nvSpPr>
          <p:cNvPr id="80899" name="Rectangle 3"/>
          <p:cNvSpPr>
            <a:spLocks noGrp="1" noRot="1" noChangeArrowheads="1"/>
          </p:cNvSpPr>
          <p:nvPr>
            <p:ph type="body" idx="1"/>
          </p:nvPr>
        </p:nvSpPr>
        <p:spPr>
          <a:xfrm>
            <a:off x="609600" y="1066800"/>
            <a:ext cx="7772400" cy="3352800"/>
          </a:xfrm>
        </p:spPr>
        <p:txBody>
          <a:bodyPr/>
          <a:lstStyle/>
          <a:p>
            <a:pPr eaLnBrk="1" hangingPunct="1"/>
            <a:r>
              <a:rPr lang="en-US" sz="2000" smtClean="0">
                <a:effectLst>
                  <a:outerShdw blurRad="38100" dist="38100" dir="2700000" algn="tl">
                    <a:srgbClr val="C0C0C0"/>
                  </a:outerShdw>
                </a:effectLst>
                <a:latin typeface="ArialMS" charset="0"/>
                <a:ea typeface="ＭＳ Ｐゴシック" pitchFamily="34" charset="-128"/>
              </a:rPr>
              <a:t>Organisms in formations the same age but far distant are far more similar to the organisms in this formation than they are to fossil species in strata immediately above and below them.</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eaLnBrk="1" hangingPunct="1"/>
            <a:r>
              <a:rPr lang="en-US" sz="2000" smtClean="0">
                <a:effectLst>
                  <a:outerShdw blurRad="38100" dist="38100" dir="2700000" algn="tl">
                    <a:srgbClr val="C0C0C0"/>
                  </a:outerShdw>
                </a:effectLst>
                <a:latin typeface="ArialMS" charset="0"/>
                <a:ea typeface="ＭＳ Ｐゴシック" pitchFamily="34" charset="-128"/>
              </a:rPr>
              <a:t>Near total replacement of the fauna in the same geographic area </a:t>
            </a:r>
          </a:p>
          <a:p>
            <a:pPr lvl="1" eaLnBrk="1" hangingPunct="1"/>
            <a:r>
              <a:rPr lang="en-US" sz="2000" smtClean="0">
                <a:effectLst>
                  <a:outerShdw blurRad="38100" dist="38100" dir="2700000" algn="tl">
                    <a:srgbClr val="C0C0C0"/>
                  </a:outerShdw>
                </a:effectLst>
                <a:latin typeface="ArialMS" charset="0"/>
                <a:ea typeface="ＭＳ Ｐゴシック" pitchFamily="34" charset="-128"/>
              </a:rPr>
              <a:t> only one mammal genus out of 44 from the John Day formation is present in this Columbia River Basalt formation -- the camel genus </a:t>
            </a:r>
            <a:r>
              <a:rPr lang="en-US" sz="2000" i="1" smtClean="0">
                <a:effectLst>
                  <a:outerShdw blurRad="38100" dist="38100" dir="2700000" algn="tl">
                    <a:srgbClr val="C0C0C0"/>
                  </a:outerShdw>
                </a:effectLst>
                <a:latin typeface="ArialMS" charset="0"/>
                <a:ea typeface="ＭＳ Ｐゴシック" pitchFamily="34" charset="-128"/>
              </a:rPr>
              <a:t>Miolabis</a:t>
            </a:r>
            <a:endParaRPr lang="en-US" sz="20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000" smtClean="0">
                <a:effectLst>
                  <a:outerShdw blurRad="38100" dist="38100" dir="2700000" algn="tl">
                    <a:srgbClr val="C0C0C0"/>
                  </a:outerShdw>
                </a:effectLst>
                <a:latin typeface="ArialMS" charset="0"/>
                <a:ea typeface="ＭＳ Ｐゴシック" pitchFamily="34" charset="-128"/>
              </a:rPr>
              <a:t>there are 15 new genera of mammals in the Columbia River Basalt formation</a:t>
            </a:r>
            <a:r>
              <a:rPr lang="en-US" sz="1800" smtClean="0">
                <a:effectLst>
                  <a:outerShdw blurRad="38100" dist="38100" dir="2700000" algn="tl">
                    <a:srgbClr val="C0C0C0"/>
                  </a:outerShdw>
                </a:effectLst>
                <a:latin typeface="ArialMS" charset="0"/>
                <a:ea typeface="ＭＳ Ｐゴシック" pitchFamily="34" charset="-128"/>
              </a:rPr>
              <a:t> </a:t>
            </a:r>
          </a:p>
        </p:txBody>
      </p:sp>
      <p:pic>
        <p:nvPicPr>
          <p:cNvPr id="76804" name="Picture 4"/>
          <p:cNvPicPr>
            <a:picLocks noChangeAspect="1" noChangeArrowheads="1"/>
          </p:cNvPicPr>
          <p:nvPr/>
        </p:nvPicPr>
        <p:blipFill>
          <a:blip r:embed="rId2"/>
          <a:srcRect/>
          <a:stretch>
            <a:fillRect/>
          </a:stretch>
        </p:blipFill>
        <p:spPr bwMode="auto">
          <a:xfrm>
            <a:off x="457200" y="4648200"/>
            <a:ext cx="4127500" cy="1917700"/>
          </a:xfrm>
          <a:prstGeom prst="rect">
            <a:avLst/>
          </a:prstGeom>
          <a:noFill/>
          <a:ln w="9525">
            <a:noFill/>
            <a:miter lim="800000"/>
            <a:headEnd/>
            <a:tailEnd/>
          </a:ln>
        </p:spPr>
      </p:pic>
      <p:pic>
        <p:nvPicPr>
          <p:cNvPr id="76805" name="Picture 5"/>
          <p:cNvPicPr>
            <a:picLocks noChangeAspect="1" noChangeArrowheads="1"/>
          </p:cNvPicPr>
          <p:nvPr/>
        </p:nvPicPr>
        <p:blipFill>
          <a:blip r:embed="rId3"/>
          <a:srcRect/>
          <a:stretch>
            <a:fillRect/>
          </a:stretch>
        </p:blipFill>
        <p:spPr bwMode="auto">
          <a:xfrm>
            <a:off x="5029200" y="4343400"/>
            <a:ext cx="3175000" cy="23812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457200" y="274638"/>
            <a:ext cx="8229600" cy="838200"/>
          </a:xfrm>
        </p:spPr>
        <p:txBody>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Mascall Formation</a:t>
            </a:r>
          </a:p>
        </p:txBody>
      </p:sp>
      <p:sp>
        <p:nvSpPr>
          <p:cNvPr id="81923" name="Rectangle 3"/>
          <p:cNvSpPr>
            <a:spLocks noGrp="1" noRot="1" noChangeArrowheads="1"/>
          </p:cNvSpPr>
          <p:nvPr>
            <p:ph type="body" idx="1"/>
          </p:nvPr>
        </p:nvSpPr>
        <p:spPr>
          <a:xfrm>
            <a:off x="685800" y="1447800"/>
            <a:ext cx="7772400" cy="4953000"/>
          </a:xfrm>
        </p:spPr>
        <p:txBody>
          <a:bodyPr/>
          <a:lstStyle/>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Late Miocene</a:t>
            </a:r>
          </a:p>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Lies above the Columbia River Basalts</a:t>
            </a:r>
          </a:p>
          <a:p>
            <a:pPr eaLnBrk="1" hangingPunct="1">
              <a:lnSpc>
                <a:spcPct val="90000"/>
              </a:lnSpc>
            </a:pPr>
            <a:r>
              <a:rPr lang="en-US" sz="2800" smtClean="0">
                <a:effectLst>
                  <a:outerShdw blurRad="38100" dist="38100" dir="2700000" algn="tl">
                    <a:srgbClr val="C0C0C0"/>
                  </a:outerShdw>
                </a:effectLst>
                <a:latin typeface="Helvetica" pitchFamily="-110" charset="0"/>
                <a:ea typeface="ＭＳ Ｐゴシック" pitchFamily="34" charset="-128"/>
              </a:rPr>
              <a:t> </a:t>
            </a:r>
            <a:r>
              <a:rPr lang="en-US" sz="2800" smtClean="0">
                <a:effectLst>
                  <a:outerShdw blurRad="38100" dist="38100" dir="2700000" algn="tl">
                    <a:srgbClr val="C0C0C0"/>
                  </a:outerShdw>
                </a:effectLst>
                <a:latin typeface="ArialMS" charset="0"/>
                <a:ea typeface="ＭＳ Ｐゴシック" pitchFamily="34" charset="-128"/>
              </a:rPr>
              <a:t>Consists of 1,500 ft of volcanic tuffs</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 Dated between 15 to 12 mya</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 The plants and animals clearly are types associated with a cooling and drying climate</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 The nearby Cascade Mountain range was still rising and was not yet creating the present-day rain shadow effect, so there was ample warm- season moisture not present today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457200" y="274638"/>
            <a:ext cx="8229600" cy="762000"/>
          </a:xfrm>
        </p:spPr>
        <p:txBody>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Mascall Formation</a:t>
            </a:r>
          </a:p>
        </p:txBody>
      </p:sp>
      <p:sp>
        <p:nvSpPr>
          <p:cNvPr id="82947" name="Rectangle 3"/>
          <p:cNvSpPr>
            <a:spLocks noGrp="1" noRot="1" noChangeArrowheads="1"/>
          </p:cNvSpPr>
          <p:nvPr>
            <p:ph type="body" idx="1"/>
          </p:nvPr>
        </p:nvSpPr>
        <p:spPr>
          <a:xfrm>
            <a:off x="609600" y="1066800"/>
            <a:ext cx="7772400" cy="3429000"/>
          </a:xfrm>
        </p:spPr>
        <p:txBody>
          <a:bodyPr/>
          <a:lstStyle/>
          <a:p>
            <a:pPr eaLnBrk="1" hangingPunct="1"/>
            <a:r>
              <a:rPr lang="en-US" sz="2400" smtClean="0">
                <a:effectLst>
                  <a:outerShdw blurRad="38100" dist="38100" dir="2700000" algn="tl">
                    <a:srgbClr val="C0C0C0"/>
                  </a:outerShdw>
                </a:effectLst>
                <a:latin typeface="ArialMS" charset="0"/>
                <a:ea typeface="ＭＳ Ｐゴシック" pitchFamily="34" charset="-128"/>
              </a:rPr>
              <a:t>Contained a mixture of deciduous and coniferous trees mixed with open grassland (“savanna” habitat)</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eaLnBrk="1" hangingPunct="1"/>
            <a:r>
              <a:rPr lang="en-US" sz="2400" smtClean="0">
                <a:effectLst>
                  <a:outerShdw blurRad="38100" dist="38100" dir="2700000" algn="tl">
                    <a:srgbClr val="C0C0C0"/>
                  </a:outerShdw>
                </a:effectLst>
                <a:latin typeface="ArialMS" charset="0"/>
                <a:ea typeface="ＭＳ Ｐゴシック" pitchFamily="34" charset="-128"/>
              </a:rPr>
              <a:t> Nearly all the mammal genera and about 20% of the families from this level are now extinct</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eaLnBrk="1" hangingPunct="1"/>
            <a:r>
              <a:rPr lang="en-US" sz="2400" smtClean="0">
                <a:effectLst>
                  <a:outerShdw blurRad="38100" dist="38100" dir="2700000" algn="tl">
                    <a:srgbClr val="C0C0C0"/>
                  </a:outerShdw>
                </a:effectLst>
                <a:latin typeface="ArialMS" charset="0"/>
                <a:ea typeface="ＭＳ Ｐゴシック" pitchFamily="34" charset="-128"/>
              </a:rPr>
              <a:t>Fauna included a mixture of familiar and exotic types</a:t>
            </a:r>
            <a:endParaRPr lang="en-US" sz="20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000" smtClean="0">
                <a:effectLst>
                  <a:outerShdw blurRad="38100" dist="38100" dir="2700000" algn="tl">
                    <a:srgbClr val="C0C0C0"/>
                  </a:outerShdw>
                </a:effectLst>
                <a:latin typeface="ArialMS" charset="0"/>
                <a:ea typeface="ＭＳ Ｐゴシック" pitchFamily="34" charset="-128"/>
              </a:rPr>
              <a:t>weasels, camels, three-toed grazing horses, clawed ungulates, small rhinos, giant pigs, sheep-like animals, saber- toothed cats, wolves, early elephants, and many others</a:t>
            </a:r>
            <a:endParaRPr lang="en-US" sz="1800" smtClean="0">
              <a:effectLst>
                <a:outerShdw blurRad="38100" dist="38100" dir="2700000" algn="tl">
                  <a:srgbClr val="C0C0C0"/>
                </a:outerShdw>
              </a:effectLst>
              <a:latin typeface="ArialMS" charset="0"/>
              <a:ea typeface="ＭＳ Ｐゴシック" pitchFamily="34" charset="-128"/>
            </a:endParaRPr>
          </a:p>
        </p:txBody>
      </p:sp>
      <p:pic>
        <p:nvPicPr>
          <p:cNvPr id="78852" name="Picture 4"/>
          <p:cNvPicPr>
            <a:picLocks noChangeAspect="1" noChangeArrowheads="1"/>
          </p:cNvPicPr>
          <p:nvPr/>
        </p:nvPicPr>
        <p:blipFill>
          <a:blip r:embed="rId2"/>
          <a:srcRect/>
          <a:stretch>
            <a:fillRect/>
          </a:stretch>
        </p:blipFill>
        <p:spPr bwMode="auto">
          <a:xfrm>
            <a:off x="3276600" y="4495800"/>
            <a:ext cx="2819400" cy="183356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a:xfrm>
            <a:off x="457200" y="274638"/>
            <a:ext cx="8229600" cy="533400"/>
          </a:xfrm>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The Rattlesnake Formation</a:t>
            </a:r>
            <a:endParaRPr lang="en-US" b="0" smtClean="0">
              <a:effectLst>
                <a:outerShdw blurRad="38100" dist="38100" dir="2700000" algn="tl">
                  <a:srgbClr val="C0C0C0"/>
                </a:outerShdw>
              </a:effectLst>
              <a:latin typeface="ArialMS" charset="0"/>
              <a:ea typeface="ＭＳ Ｐゴシック" pitchFamily="34" charset="-128"/>
            </a:endParaRPr>
          </a:p>
        </p:txBody>
      </p:sp>
      <p:sp>
        <p:nvSpPr>
          <p:cNvPr id="83971" name="Rectangle 3"/>
          <p:cNvSpPr>
            <a:spLocks noGrp="1" noRot="1" noChangeArrowheads="1"/>
          </p:cNvSpPr>
          <p:nvPr>
            <p:ph type="body" idx="1"/>
          </p:nvPr>
        </p:nvSpPr>
        <p:spPr>
          <a:xfrm>
            <a:off x="685800" y="914400"/>
            <a:ext cx="7772400" cy="3581400"/>
          </a:xfrm>
        </p:spPr>
        <p:txBody>
          <a:bodyPr/>
          <a:lstStyle/>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Above the Mascall Formation </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late Miocene to early Pliocene</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8-6 mya </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The Cascade mountain range was rising during this period, with increasing rain-shadow effect</a:t>
            </a:r>
            <a:r>
              <a:rPr lang="en-US" sz="2000" smtClean="0">
                <a:effectLst>
                  <a:outerShdw blurRad="38100" dist="38100" dir="2700000" algn="tl">
                    <a:srgbClr val="C0C0C0"/>
                  </a:outerShdw>
                </a:effectLst>
                <a:latin typeface="Helvetica" pitchFamily="-110" charset="0"/>
                <a:ea typeface="ＭＳ Ｐゴシック" pitchFamily="34" charset="-128"/>
              </a:rPr>
              <a:t> </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Most of the mammals are now extinct, and 15% of the families are extinct </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A modest overlap in the genera seen in the underlying Mascall</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1"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Mammals include camels, rhinos, peccaries, large ground sloths, three-toed horses, shovel- tusk mastodons, pronghorns, beavers, foxes, wolves, rabbits, and others</a:t>
            </a:r>
            <a:endParaRPr lang="en-US" smtClean="0">
              <a:effectLst>
                <a:outerShdw blurRad="38100" dist="38100" dir="2700000" algn="tl">
                  <a:srgbClr val="C0C0C0"/>
                </a:outerShdw>
              </a:effectLst>
              <a:latin typeface="ArialMS" charset="0"/>
              <a:ea typeface="ＭＳ Ｐゴシック" pitchFamily="34" charset="-128"/>
            </a:endParaRPr>
          </a:p>
        </p:txBody>
      </p:sp>
      <p:pic>
        <p:nvPicPr>
          <p:cNvPr id="79876" name="Picture 5"/>
          <p:cNvPicPr>
            <a:picLocks noChangeAspect="1" noChangeArrowheads="1"/>
          </p:cNvPicPr>
          <p:nvPr/>
        </p:nvPicPr>
        <p:blipFill>
          <a:blip r:embed="rId2"/>
          <a:srcRect/>
          <a:stretch>
            <a:fillRect/>
          </a:stretch>
        </p:blipFill>
        <p:spPr bwMode="auto">
          <a:xfrm>
            <a:off x="914400" y="5105400"/>
            <a:ext cx="1828800" cy="1422400"/>
          </a:xfrm>
          <a:prstGeom prst="rect">
            <a:avLst/>
          </a:prstGeom>
          <a:noFill/>
          <a:ln w="9525">
            <a:noFill/>
            <a:miter lim="800000"/>
            <a:headEnd/>
            <a:tailEnd/>
          </a:ln>
        </p:spPr>
      </p:pic>
      <p:pic>
        <p:nvPicPr>
          <p:cNvPr id="79877" name="Picture 6"/>
          <p:cNvPicPr>
            <a:picLocks noChangeAspect="1" noChangeArrowheads="1"/>
          </p:cNvPicPr>
          <p:nvPr/>
        </p:nvPicPr>
        <p:blipFill>
          <a:blip r:embed="rId3"/>
          <a:srcRect/>
          <a:stretch>
            <a:fillRect/>
          </a:stretch>
        </p:blipFill>
        <p:spPr bwMode="auto">
          <a:xfrm>
            <a:off x="3200400" y="5029200"/>
            <a:ext cx="1257300" cy="1447800"/>
          </a:xfrm>
          <a:prstGeom prst="rect">
            <a:avLst/>
          </a:prstGeom>
          <a:noFill/>
          <a:ln w="9525">
            <a:noFill/>
            <a:miter lim="800000"/>
            <a:headEnd/>
            <a:tailEnd/>
          </a:ln>
        </p:spPr>
      </p:pic>
      <p:pic>
        <p:nvPicPr>
          <p:cNvPr id="79878" name="Picture 9"/>
          <p:cNvPicPr>
            <a:picLocks noChangeAspect="1" noChangeArrowheads="1"/>
          </p:cNvPicPr>
          <p:nvPr/>
        </p:nvPicPr>
        <p:blipFill>
          <a:blip r:embed="rId4"/>
          <a:srcRect/>
          <a:stretch>
            <a:fillRect/>
          </a:stretch>
        </p:blipFill>
        <p:spPr bwMode="auto">
          <a:xfrm>
            <a:off x="5257800" y="4800600"/>
            <a:ext cx="2971800" cy="18240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r>
              <a:rPr lang="en-US" sz="2400" smtClean="0">
                <a:effectLst>
                  <a:outerShdw blurRad="38100" dist="38100" dir="2700000" algn="tl">
                    <a:srgbClr val="C0C0C0"/>
                  </a:outerShdw>
                </a:effectLst>
                <a:latin typeface="ArialMS" charset="0"/>
                <a:ea typeface="ＭＳ Ｐゴシック" pitchFamily="34" charset="-128"/>
              </a:rPr>
              <a:t>An abbreviated summary of the major changes in some of Wm. Smith guide fossils</a:t>
            </a:r>
            <a:endParaRPr lang="en-US" smtClean="0">
              <a:effectLst>
                <a:outerShdw blurRad="38100" dist="38100" dir="2700000" algn="tl">
                  <a:srgbClr val="C0C0C0"/>
                </a:outerShdw>
              </a:effectLst>
              <a:latin typeface="ArialMS" charset="0"/>
              <a:ea typeface="ＭＳ Ｐゴシック" pitchFamily="34" charset="-128"/>
            </a:endParaRPr>
          </a:p>
        </p:txBody>
      </p:sp>
      <p:pic>
        <p:nvPicPr>
          <p:cNvPr id="20483" name="Picture 5" descr="Snapshot 2009-04-06#3F4003.tiff                                00034C80Macintosh local HD             BC58F3F2:"/>
          <p:cNvPicPr>
            <a:picLocks noGrp="1" noChangeAspect="1" noChangeArrowheads="1"/>
          </p:cNvPicPr>
          <p:nvPr>
            <p:ph idx="1"/>
          </p:nvPr>
        </p:nvPicPr>
        <p:blipFill>
          <a:blip r:embed="rId2"/>
          <a:srcRect/>
          <a:stretch>
            <a:fillRect/>
          </a:stretch>
        </p:blipFill>
        <p:spPr>
          <a:xfrm>
            <a:off x="685800" y="1676400"/>
            <a:ext cx="7543800" cy="4808538"/>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a:xfrm>
            <a:off x="457200" y="274638"/>
            <a:ext cx="8229600" cy="609600"/>
          </a:xfrm>
        </p:spPr>
        <p:txBody>
          <a:bodyPr/>
          <a:lstStyle/>
          <a:p>
            <a:pPr eaLnBrk="1" hangingPunct="1"/>
            <a:r>
              <a:rPr lang="en-US" sz="3600" smtClean="0">
                <a:effectLst>
                  <a:outerShdw blurRad="38100" dist="38100" dir="2700000" algn="tl">
                    <a:srgbClr val="C0C0C0"/>
                  </a:outerShdw>
                </a:effectLst>
                <a:latin typeface="ArialMS" charset="0"/>
                <a:ea typeface="ＭＳ Ｐゴシック" pitchFamily="34" charset="-128"/>
              </a:rPr>
              <a:t>Pleistocene</a:t>
            </a:r>
            <a:r>
              <a:rPr lang="en-US" sz="3600" b="0" smtClean="0">
                <a:effectLst>
                  <a:outerShdw blurRad="38100" dist="38100" dir="2700000" algn="tl">
                    <a:srgbClr val="C0C0C0"/>
                  </a:outerShdw>
                </a:effectLst>
                <a:latin typeface="ArialMS" charset="0"/>
                <a:ea typeface="ＭＳ Ｐゴシック" pitchFamily="34" charset="-128"/>
              </a:rPr>
              <a:t> </a:t>
            </a:r>
            <a:r>
              <a:rPr lang="en-US" sz="3600" smtClean="0">
                <a:effectLst>
                  <a:outerShdw blurRad="38100" dist="38100" dir="2700000" algn="tl">
                    <a:srgbClr val="C0C0C0"/>
                  </a:outerShdw>
                </a:effectLst>
                <a:latin typeface="ArialMS" charset="0"/>
                <a:ea typeface="ＭＳ Ｐゴシック" pitchFamily="34" charset="-128"/>
              </a:rPr>
              <a:t>and recent</a:t>
            </a:r>
            <a:r>
              <a:rPr lang="en-US" sz="3600" b="0" smtClean="0">
                <a:effectLst>
                  <a:outerShdw blurRad="38100" dist="38100" dir="2700000" algn="tl">
                    <a:srgbClr val="C0C0C0"/>
                  </a:outerShdw>
                </a:effectLst>
                <a:latin typeface="ArialMS" charset="0"/>
                <a:ea typeface="ＭＳ Ｐゴシック" pitchFamily="34" charset="-128"/>
              </a:rPr>
              <a:t> </a:t>
            </a:r>
            <a:r>
              <a:rPr lang="en-US" sz="3600" smtClean="0">
                <a:effectLst>
                  <a:outerShdw blurRad="38100" dist="38100" dir="2700000" algn="tl">
                    <a:srgbClr val="C0C0C0"/>
                  </a:outerShdw>
                </a:effectLst>
                <a:latin typeface="ArialMS" charset="0"/>
                <a:ea typeface="ＭＳ Ｐゴシック" pitchFamily="34" charset="-128"/>
              </a:rPr>
              <a:t>assemblages</a:t>
            </a:r>
            <a:endParaRPr lang="en-US" smtClean="0">
              <a:effectLst>
                <a:outerShdw blurRad="38100" dist="38100" dir="2700000" algn="tl">
                  <a:srgbClr val="C0C0C0"/>
                </a:outerShdw>
              </a:effectLst>
              <a:latin typeface="ArialMS" charset="0"/>
              <a:ea typeface="ＭＳ Ｐゴシック" pitchFamily="34" charset="-128"/>
            </a:endParaRPr>
          </a:p>
        </p:txBody>
      </p:sp>
      <p:sp>
        <p:nvSpPr>
          <p:cNvPr id="84995" name="Rectangle 3"/>
          <p:cNvSpPr>
            <a:spLocks noGrp="1" noRot="1" noChangeArrowheads="1"/>
          </p:cNvSpPr>
          <p:nvPr>
            <p:ph type="body" idx="1"/>
          </p:nvPr>
        </p:nvSpPr>
        <p:spPr>
          <a:xfrm>
            <a:off x="685800" y="1524000"/>
            <a:ext cx="7772400" cy="4876800"/>
          </a:xfrm>
        </p:spPr>
        <p:txBody>
          <a:bodyPr/>
          <a:lstStyle/>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2 mya to a few thousand years ago</a:t>
            </a: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Marked by periods of cold interspersed with mild interglacial times, yielding glacial advances and retreats</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000" smtClean="0">
                <a:effectLst>
                  <a:outerShdw blurRad="38100" dist="38100" dir="2700000" algn="tl">
                    <a:srgbClr val="C0C0C0"/>
                  </a:outerShdw>
                </a:effectLst>
                <a:latin typeface="ArialMS" charset="0"/>
                <a:ea typeface="ＭＳ Ｐゴシック" pitchFamily="34" charset="-128"/>
              </a:rPr>
              <a:t> These Pleistocene glacial advances and retreats and other attendant geological events require quite a bit of time</a:t>
            </a:r>
            <a:r>
              <a:rPr lang="en-US" sz="2000" smtClean="0">
                <a:effectLst>
                  <a:outerShdw blurRad="38100" dist="38100" dir="2700000" algn="tl">
                    <a:srgbClr val="C0C0C0"/>
                  </a:outerShdw>
                </a:effectLst>
                <a:latin typeface="Helvetica" pitchFamily="-110" charset="0"/>
                <a:ea typeface="ＭＳ Ｐゴシック" pitchFamily="34" charset="-128"/>
              </a:rPr>
              <a:t> </a:t>
            </a:r>
            <a:endParaRPr lang="en-US" sz="2000" smtClean="0">
              <a:effectLst>
                <a:outerShdw blurRad="38100" dist="38100" dir="2700000" algn="tl">
                  <a:srgbClr val="C0C0C0"/>
                </a:outerShdw>
              </a:effectLst>
              <a:latin typeface="ArialMS" charset="0"/>
              <a:ea typeface="ＭＳ Ｐゴシック" pitchFamily="34" charset="-128"/>
            </a:endParaRP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the extent of glacially-carved valleys, glacial polish, and moraines in the mountains of Washington and Oregon</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the channeled scablands of eastern Washington, which were carved out by a series of late glacial floods of catastrophic proportions, fed by glacial Lake Missoula</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extensive peat bogs, lava flows, pumice and ash spread over 200,000 sq. mi. from the explosion of Mt. Mazama which formed Crater Lake</a:t>
            </a:r>
          </a:p>
          <a:p>
            <a:pPr lvl="2" eaLnBrk="1" hangingPunct="1">
              <a:lnSpc>
                <a:spcPct val="90000"/>
              </a:lnSpc>
            </a:pPr>
            <a:r>
              <a:rPr lang="en-US" sz="1600" smtClean="0">
                <a:effectLst>
                  <a:outerShdw blurRad="38100" dist="38100" dir="2700000" algn="tl">
                    <a:srgbClr val="C0C0C0"/>
                  </a:outerShdw>
                </a:effectLst>
                <a:latin typeface="ArialMS" charset="0"/>
                <a:ea typeface="ＭＳ Ｐゴシック" pitchFamily="34" charset="-128"/>
              </a:rPr>
              <a:t>samples from the pumice and ash from the Mt. Mazama are dated at ~6,600 B.P.</a:t>
            </a:r>
          </a:p>
          <a:p>
            <a:pPr lvl="2" eaLnBrk="1" hangingPunct="1">
              <a:lnSpc>
                <a:spcPct val="90000"/>
              </a:lnSpc>
            </a:pPr>
            <a:r>
              <a:rPr lang="en-US" sz="1600" smtClean="0">
                <a:effectLst>
                  <a:outerShdw blurRad="38100" dist="38100" dir="2700000" algn="tl">
                    <a:srgbClr val="C0C0C0"/>
                  </a:outerShdw>
                </a:effectLst>
                <a:latin typeface="ArialMS" charset="0"/>
                <a:ea typeface="ＭＳ Ｐゴシック" pitchFamily="34" charset="-128"/>
              </a:rPr>
              <a:t> tree-ring chronologies of bristle-cone pines yield comparable dates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457200" y="274638"/>
            <a:ext cx="8229600" cy="685800"/>
          </a:xfrm>
        </p:spPr>
        <p:txBody>
          <a:bodyPr/>
          <a:lstStyle/>
          <a:p>
            <a:pPr eaLnBrk="1" hangingPunct="1"/>
            <a:r>
              <a:rPr lang="en-US" sz="3600" smtClean="0">
                <a:effectLst>
                  <a:outerShdw blurRad="38100" dist="38100" dir="2700000" algn="tl">
                    <a:srgbClr val="C0C0C0"/>
                  </a:outerShdw>
                </a:effectLst>
                <a:latin typeface="ArialMS" charset="0"/>
                <a:ea typeface="ＭＳ Ｐゴシック" pitchFamily="34" charset="-128"/>
              </a:rPr>
              <a:t>Pleistocene</a:t>
            </a:r>
            <a:r>
              <a:rPr lang="en-US" sz="3600" b="0" smtClean="0">
                <a:effectLst>
                  <a:outerShdw blurRad="38100" dist="38100" dir="2700000" algn="tl">
                    <a:srgbClr val="C0C0C0"/>
                  </a:outerShdw>
                </a:effectLst>
                <a:latin typeface="ArialMS" charset="0"/>
                <a:ea typeface="ＭＳ Ｐゴシック" pitchFamily="34" charset="-128"/>
              </a:rPr>
              <a:t> </a:t>
            </a:r>
            <a:r>
              <a:rPr lang="en-US" sz="3600" smtClean="0">
                <a:effectLst>
                  <a:outerShdw blurRad="38100" dist="38100" dir="2700000" algn="tl">
                    <a:srgbClr val="C0C0C0"/>
                  </a:outerShdw>
                </a:effectLst>
                <a:latin typeface="ArialMS" charset="0"/>
                <a:ea typeface="ＭＳ Ｐゴシック" pitchFamily="34" charset="-128"/>
              </a:rPr>
              <a:t>and recent</a:t>
            </a:r>
            <a:r>
              <a:rPr lang="en-US" sz="3600" b="0" smtClean="0">
                <a:effectLst>
                  <a:outerShdw blurRad="38100" dist="38100" dir="2700000" algn="tl">
                    <a:srgbClr val="C0C0C0"/>
                  </a:outerShdw>
                </a:effectLst>
                <a:latin typeface="ArialMS" charset="0"/>
                <a:ea typeface="ＭＳ Ｐゴシック" pitchFamily="34" charset="-128"/>
              </a:rPr>
              <a:t> </a:t>
            </a:r>
            <a:r>
              <a:rPr lang="en-US" sz="3600" smtClean="0">
                <a:effectLst>
                  <a:outerShdw blurRad="38100" dist="38100" dir="2700000" algn="tl">
                    <a:srgbClr val="C0C0C0"/>
                  </a:outerShdw>
                </a:effectLst>
                <a:latin typeface="ArialMS" charset="0"/>
                <a:ea typeface="ＭＳ Ｐゴシック" pitchFamily="34" charset="-128"/>
              </a:rPr>
              <a:t>assemblages</a:t>
            </a:r>
          </a:p>
        </p:txBody>
      </p:sp>
      <p:sp>
        <p:nvSpPr>
          <p:cNvPr id="86019" name="Rectangle 3"/>
          <p:cNvSpPr>
            <a:spLocks noGrp="1" noRot="1" noChangeArrowheads="1"/>
          </p:cNvSpPr>
          <p:nvPr>
            <p:ph type="body" idx="1"/>
          </p:nvPr>
        </p:nvSpPr>
        <p:spPr>
          <a:xfrm>
            <a:off x="685800" y="1143000"/>
            <a:ext cx="7772400" cy="3429000"/>
          </a:xfrm>
        </p:spPr>
        <p:txBody>
          <a:bodyPr/>
          <a:lstStyle/>
          <a:p>
            <a:pPr eaLnBrk="1" hangingPunct="1"/>
            <a:r>
              <a:rPr lang="en-US" sz="2400" smtClean="0">
                <a:effectLst>
                  <a:outerShdw blurRad="38100" dist="38100" dir="2700000" algn="tl">
                    <a:srgbClr val="C0C0C0"/>
                  </a:outerShdw>
                </a:effectLst>
                <a:latin typeface="ArialMS" charset="0"/>
                <a:ea typeface="ＭＳ Ｐゴシック" pitchFamily="34" charset="-128"/>
              </a:rPr>
              <a:t>Fossils from this level are mostly from groups alive today</a:t>
            </a:r>
            <a:endParaRPr lang="en-US" sz="28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000" smtClean="0">
                <a:effectLst>
                  <a:outerShdw blurRad="38100" dist="38100" dir="2700000" algn="tl">
                    <a:srgbClr val="C0C0C0"/>
                  </a:outerShdw>
                </a:effectLst>
                <a:latin typeface="ArialMS" charset="0"/>
                <a:ea typeface="ＭＳ Ｐゴシック" pitchFamily="34" charset="-128"/>
              </a:rPr>
              <a:t>wolves, foxes, coyotes, deer, buffalo, camels, and giant ground sloths</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eaLnBrk="1" hangingPunct="1"/>
            <a:r>
              <a:rPr lang="en-US" sz="2800" smtClean="0">
                <a:effectLst>
                  <a:outerShdw blurRad="38100" dist="38100" dir="2700000" algn="tl">
                    <a:srgbClr val="C0C0C0"/>
                  </a:outerShdw>
                </a:effectLst>
                <a:latin typeface="ArialMS" charset="0"/>
                <a:ea typeface="ＭＳ Ｐゴシック" pitchFamily="34" charset="-128"/>
              </a:rPr>
              <a:t> </a:t>
            </a:r>
            <a:r>
              <a:rPr lang="en-US" sz="2400" smtClean="0">
                <a:effectLst>
                  <a:outerShdw blurRad="38100" dist="38100" dir="2700000" algn="tl">
                    <a:srgbClr val="C0C0C0"/>
                  </a:outerShdw>
                </a:effectLst>
                <a:latin typeface="ArialMS" charset="0"/>
                <a:ea typeface="ＭＳ Ｐゴシック" pitchFamily="34" charset="-128"/>
              </a:rPr>
              <a:t>Modern humans and their artifacts and associated mammals are recorded in this layer for the first time</a:t>
            </a:r>
            <a:endParaRPr lang="en-US" sz="28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000" smtClean="0">
                <a:effectLst>
                  <a:outerShdw blurRad="38100" dist="38100" dir="2700000" algn="tl">
                    <a:srgbClr val="C0C0C0"/>
                  </a:outerShdw>
                </a:effectLst>
                <a:latin typeface="ArialMS" charset="0"/>
                <a:ea typeface="ＭＳ Ｐゴシック" pitchFamily="34" charset="-128"/>
              </a:rPr>
              <a:t>these are found </a:t>
            </a:r>
            <a:r>
              <a:rPr lang="en-US" sz="2000" i="1" smtClean="0">
                <a:effectLst>
                  <a:outerShdw blurRad="38100" dist="38100" dir="2700000" algn="tl">
                    <a:srgbClr val="C0C0C0"/>
                  </a:outerShdw>
                </a:effectLst>
                <a:latin typeface="ArialMS" charset="0"/>
                <a:ea typeface="ＭＳ Ｐゴシック" pitchFamily="34" charset="-128"/>
              </a:rPr>
              <a:t>no lower </a:t>
            </a:r>
            <a:r>
              <a:rPr lang="en-US" sz="2000" smtClean="0">
                <a:effectLst>
                  <a:outerShdw blurRad="38100" dist="38100" dir="2700000" algn="tl">
                    <a:srgbClr val="C0C0C0"/>
                  </a:outerShdw>
                </a:effectLst>
                <a:latin typeface="ArialMS" charset="0"/>
                <a:ea typeface="ＭＳ Ｐゴシック" pitchFamily="34" charset="-128"/>
              </a:rPr>
              <a:t>in the fossil records of this area</a:t>
            </a:r>
            <a:endParaRPr lang="en-US" sz="2400" smtClean="0">
              <a:effectLst>
                <a:outerShdw blurRad="38100" dist="38100" dir="2700000" algn="tl">
                  <a:srgbClr val="C0C0C0"/>
                </a:outerShdw>
              </a:effectLst>
              <a:latin typeface="ArialMS" charset="0"/>
              <a:ea typeface="ＭＳ Ｐゴシック" pitchFamily="34" charset="-128"/>
            </a:endParaRPr>
          </a:p>
        </p:txBody>
      </p:sp>
      <p:pic>
        <p:nvPicPr>
          <p:cNvPr id="81924" name="Picture 4"/>
          <p:cNvPicPr>
            <a:picLocks noChangeAspect="1" noChangeArrowheads="1"/>
          </p:cNvPicPr>
          <p:nvPr/>
        </p:nvPicPr>
        <p:blipFill>
          <a:blip r:embed="rId2"/>
          <a:srcRect/>
          <a:stretch>
            <a:fillRect/>
          </a:stretch>
        </p:blipFill>
        <p:spPr bwMode="auto">
          <a:xfrm>
            <a:off x="1676400" y="3962400"/>
            <a:ext cx="5486400" cy="271621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Mesozoic Data</a:t>
            </a:r>
          </a:p>
        </p:txBody>
      </p:sp>
      <p:sp>
        <p:nvSpPr>
          <p:cNvPr id="91139" name="Rectangle 3"/>
          <p:cNvSpPr>
            <a:spLocks noGrp="1" noRot="1" noChangeArrowheads="1"/>
          </p:cNvSpPr>
          <p:nvPr>
            <p:ph type="body" idx="1"/>
          </p:nvPr>
        </p:nvSpPr>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The Grand Canyon was mostly Paleozoic</a:t>
            </a:r>
          </a:p>
          <a:p>
            <a:pPr eaLnBrk="1" hangingPunct="1"/>
            <a:r>
              <a:rPr lang="en-US" smtClean="0">
                <a:effectLst>
                  <a:outerShdw blurRad="38100" dist="38100" dir="2700000" algn="tl">
                    <a:srgbClr val="C0C0C0"/>
                  </a:outerShdw>
                </a:effectLst>
                <a:latin typeface="ArialMS" charset="0"/>
                <a:ea typeface="ＭＳ Ｐゴシック" pitchFamily="34" charset="-128"/>
              </a:rPr>
              <a:t>The John Day Fossil Beds were mostly Cenozoic</a:t>
            </a:r>
          </a:p>
          <a:p>
            <a:pPr eaLnBrk="1" hangingPunct="1"/>
            <a:r>
              <a:rPr lang="en-US" smtClean="0">
                <a:effectLst>
                  <a:outerShdw blurRad="38100" dist="38100" dir="2700000" algn="tl">
                    <a:srgbClr val="C0C0C0"/>
                  </a:outerShdw>
                </a:effectLst>
                <a:latin typeface="ArialMS" charset="0"/>
                <a:ea typeface="ＭＳ Ｐゴシック" pitchFamily="34" charset="-128"/>
              </a:rPr>
              <a:t>Now we look at the Cretaceous, Jurassic, and Triassic epochs of the Mesozoic Era [going backwards in time]</a:t>
            </a:r>
            <a:endParaRPr lang="en-US" smtClean="0">
              <a:effectLst>
                <a:outerShdw blurRad="38100" dist="38100" dir="2700000" algn="tl">
                  <a:srgbClr val="C0C0C0"/>
                </a:outerShdw>
              </a:effectLst>
              <a:latin typeface="Helvetica" pitchFamily="-110" charset="0"/>
              <a:ea typeface="ＭＳ Ｐゴシック" pitchFamily="34"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Rot="1" noChangeArrowheads="1"/>
          </p:cNvSpPr>
          <p:nvPr>
            <p:ph type="title"/>
          </p:nvPr>
        </p:nvSpPr>
        <p:spPr>
          <a:xfrm>
            <a:off x="457200" y="274638"/>
            <a:ext cx="8229600" cy="868362"/>
          </a:xfrm>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Cretaceous</a:t>
            </a:r>
            <a:endParaRPr lang="en-US" b="0" smtClean="0">
              <a:effectLst>
                <a:outerShdw blurRad="38100" dist="38100" dir="2700000" algn="tl">
                  <a:srgbClr val="C0C0C0"/>
                </a:outerShdw>
              </a:effectLst>
              <a:latin typeface="ArialMS" charset="0"/>
              <a:ea typeface="ＭＳ Ｐゴシック" pitchFamily="34" charset="-128"/>
            </a:endParaRPr>
          </a:p>
        </p:txBody>
      </p:sp>
      <p:sp>
        <p:nvSpPr>
          <p:cNvPr id="1027" name="Rectangle 3"/>
          <p:cNvSpPr>
            <a:spLocks noGrp="1" noRot="1" noChangeArrowheads="1"/>
          </p:cNvSpPr>
          <p:nvPr>
            <p:ph type="body" idx="1"/>
          </p:nvPr>
        </p:nvSpPr>
        <p:spPr>
          <a:xfrm>
            <a:off x="457200" y="1295400"/>
            <a:ext cx="8229600" cy="4803775"/>
          </a:xfrm>
        </p:spPr>
        <p:txBody>
          <a:bodyPr/>
          <a:lstStyle/>
          <a:p>
            <a:pPr eaLnBrk="1" hangingPunct="1">
              <a:lnSpc>
                <a:spcPct val="120000"/>
              </a:lnSpc>
            </a:pPr>
            <a:r>
              <a:rPr lang="en-US" sz="2800" smtClean="0">
                <a:effectLst>
                  <a:outerShdw blurRad="38100" dist="38100" dir="2700000" algn="tl">
                    <a:srgbClr val="C0C0C0"/>
                  </a:outerShdw>
                </a:effectLst>
                <a:latin typeface="ArialMS" charset="0"/>
                <a:ea typeface="ＭＳ Ｐゴシック" pitchFamily="34" charset="-128"/>
              </a:rPr>
              <a:t>145 to 66 mya</a:t>
            </a:r>
            <a:endParaRPr lang="en-US" sz="2800" b="1" smtClean="0">
              <a:effectLst>
                <a:outerShdw blurRad="38100" dist="38100" dir="2700000" algn="tl">
                  <a:srgbClr val="C0C0C0"/>
                </a:outerShdw>
              </a:effectLst>
              <a:latin typeface="ArialMS" charset="0"/>
              <a:ea typeface="ＭＳ Ｐゴシック" pitchFamily="34" charset="-128"/>
            </a:endParaRPr>
          </a:p>
          <a:p>
            <a:pPr eaLnBrk="1" hangingPunct="1">
              <a:lnSpc>
                <a:spcPct val="120000"/>
              </a:lnSpc>
            </a:pPr>
            <a:r>
              <a:rPr lang="en-US" sz="2800" smtClean="0">
                <a:effectLst>
                  <a:outerShdw blurRad="38100" dist="38100" dir="2700000" algn="tl">
                    <a:srgbClr val="C0C0C0"/>
                  </a:outerShdw>
                </a:effectLst>
                <a:latin typeface="ArialMS" charset="0"/>
                <a:ea typeface="ＭＳ Ｐゴシック" pitchFamily="34" charset="-128"/>
              </a:rPr>
              <a:t>Longer than the whole Cenozoic</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lnSpc>
                <a:spcPct val="120000"/>
              </a:lnSpc>
            </a:pPr>
            <a:r>
              <a:rPr lang="en-US" sz="2800" smtClean="0">
                <a:effectLst>
                  <a:outerShdw blurRad="38100" dist="38100" dir="2700000" algn="tl">
                    <a:srgbClr val="C0C0C0"/>
                  </a:outerShdw>
                </a:effectLst>
                <a:latin typeface="ArialMS" charset="0"/>
                <a:ea typeface="ＭＳ Ｐゴシック" pitchFamily="34" charset="-128"/>
              </a:rPr>
              <a:t> There are almost no fossil mammals, except for some opossum-like marsupials, a few insectivores, and a few small mammals from several extinct orders</a:t>
            </a:r>
            <a:r>
              <a:rPr lang="en-US" sz="2800" smtClean="0">
                <a:effectLst>
                  <a:outerShdw blurRad="38100" dist="38100" dir="2700000" algn="tl">
                    <a:srgbClr val="C0C0C0"/>
                  </a:outerShdw>
                </a:effectLst>
                <a:latin typeface="Helvetica" pitchFamily="-110" charset="0"/>
                <a:ea typeface="ＭＳ Ｐゴシック" pitchFamily="34" charset="-128"/>
              </a:rPr>
              <a:t>.</a:t>
            </a:r>
          </a:p>
          <a:p>
            <a:pPr eaLnBrk="1" hangingPunct="1">
              <a:lnSpc>
                <a:spcPct val="120000"/>
              </a:lnSpc>
            </a:pPr>
            <a:r>
              <a:rPr lang="en-US" sz="2800" smtClean="0">
                <a:effectLst>
                  <a:outerShdw blurRad="38100" dist="38100" dir="2700000" algn="tl">
                    <a:srgbClr val="C0C0C0"/>
                  </a:outerShdw>
                </a:effectLst>
                <a:latin typeface="ArialMS" charset="0"/>
                <a:ea typeface="ＭＳ Ｐゴシック" pitchFamily="34" charset="-128"/>
              </a:rPr>
              <a:t>Marsupials diverged from placental mammals in early Cretaceous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Cretaceous</a:t>
            </a:r>
          </a:p>
        </p:txBody>
      </p:sp>
      <p:pic>
        <p:nvPicPr>
          <p:cNvPr id="84995" name="Picture 5"/>
          <p:cNvPicPr>
            <a:picLocks noChangeAspect="1" noChangeArrowheads="1"/>
          </p:cNvPicPr>
          <p:nvPr>
            <p:ph idx="1"/>
          </p:nvPr>
        </p:nvPicPr>
        <p:blipFill>
          <a:blip r:embed="rId2"/>
          <a:srcRect/>
          <a:stretch>
            <a:fillRect/>
          </a:stretch>
        </p:blipFill>
        <p:spPr>
          <a:xfrm>
            <a:off x="1319213" y="1600200"/>
            <a:ext cx="6505575" cy="4498975"/>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a:xfrm>
            <a:off x="457200" y="274638"/>
            <a:ext cx="8229600" cy="487362"/>
          </a:xfrm>
        </p:spPr>
        <p:txBody>
          <a:bodyPr/>
          <a:lstStyle/>
          <a:p>
            <a:pPr eaLnBrk="1" hangingPunct="1"/>
            <a:r>
              <a:rPr lang="en-US" sz="3200" smtClean="0">
                <a:effectLst>
                  <a:outerShdw blurRad="38100" dist="38100" dir="2700000" algn="tl">
                    <a:srgbClr val="C0C0C0"/>
                  </a:outerShdw>
                </a:effectLst>
                <a:latin typeface="ArialMS" charset="0"/>
                <a:ea typeface="ＭＳ Ｐゴシック" pitchFamily="34" charset="-128"/>
              </a:rPr>
              <a:t>Coal Deposits</a:t>
            </a:r>
            <a:endParaRPr lang="en-US" sz="1800" smtClean="0">
              <a:effectLst>
                <a:outerShdw blurRad="38100" dist="38100" dir="2700000" algn="tl">
                  <a:srgbClr val="C0C0C0"/>
                </a:outerShdw>
              </a:effectLst>
              <a:latin typeface="ArialMS" charset="0"/>
              <a:ea typeface="ＭＳ Ｐゴシック" pitchFamily="34" charset="-128"/>
            </a:endParaRPr>
          </a:p>
        </p:txBody>
      </p:sp>
      <p:sp>
        <p:nvSpPr>
          <p:cNvPr id="94211" name="Rectangle 3"/>
          <p:cNvSpPr>
            <a:spLocks noGrp="1" noRot="1" noChangeArrowheads="1"/>
          </p:cNvSpPr>
          <p:nvPr>
            <p:ph type="body" idx="1"/>
          </p:nvPr>
        </p:nvSpPr>
        <p:spPr>
          <a:xfrm>
            <a:off x="381000" y="2895600"/>
            <a:ext cx="8153400" cy="4191000"/>
          </a:xfrm>
        </p:spPr>
        <p:txBody>
          <a:bodyPr/>
          <a:lstStyle/>
          <a:p>
            <a:pPr eaLnBrk="1" hangingPunct="1">
              <a:lnSpc>
                <a:spcPct val="110000"/>
              </a:lnSpc>
            </a:pPr>
            <a:r>
              <a:rPr lang="en-US" sz="1600" smtClean="0">
                <a:effectLst>
                  <a:outerShdw blurRad="38100" dist="38100" dir="2700000" algn="tl">
                    <a:srgbClr val="C0C0C0"/>
                  </a:outerShdw>
                </a:effectLst>
                <a:latin typeface="ArialMS" charset="0"/>
                <a:ea typeface="ＭＳ Ｐゴシック" pitchFamily="34" charset="-128"/>
              </a:rPr>
              <a:t>Most of the planet’s coal was formed in the late Paleozoic and early Mesozoic eras but coal formation continued into the Tertiary Period</a:t>
            </a:r>
          </a:p>
          <a:p>
            <a:pPr eaLnBrk="1" hangingPunct="1">
              <a:lnSpc>
                <a:spcPct val="110000"/>
              </a:lnSpc>
            </a:pPr>
            <a:r>
              <a:rPr lang="en-US" sz="1600" smtClean="0">
                <a:effectLst>
                  <a:outerShdw blurRad="38100" dist="38100" dir="2700000" algn="tl">
                    <a:srgbClr val="C0C0C0"/>
                  </a:outerShdw>
                </a:effectLst>
                <a:latin typeface="ArialMS" charset="0"/>
                <a:ea typeface="ＭＳ Ｐゴシック" pitchFamily="34" charset="-128"/>
              </a:rPr>
              <a:t>Coal was formed from an accumulation of woody peats in a swampy environment, and often retains the identifiable cell structure of the wood</a:t>
            </a:r>
            <a:r>
              <a:rPr lang="en-US" sz="1600" smtClean="0">
                <a:effectLst>
                  <a:outerShdw blurRad="38100" dist="38100" dir="2700000" algn="tl">
                    <a:srgbClr val="C0C0C0"/>
                  </a:outerShdw>
                </a:effectLst>
                <a:latin typeface="Helvetica" pitchFamily="-110" charset="0"/>
                <a:ea typeface="ＭＳ Ｐゴシック" pitchFamily="34" charset="-128"/>
              </a:rPr>
              <a:t> </a:t>
            </a:r>
            <a:endParaRPr lang="en-US" sz="1600" smtClean="0">
              <a:effectLst>
                <a:outerShdw blurRad="38100" dist="38100" dir="2700000" algn="tl">
                  <a:srgbClr val="C0C0C0"/>
                </a:outerShdw>
              </a:effectLst>
              <a:latin typeface="ArialMS" charset="0"/>
              <a:ea typeface="ＭＳ Ｐゴシック" pitchFamily="34" charset="-128"/>
            </a:endParaRPr>
          </a:p>
          <a:p>
            <a:pPr eaLnBrk="1" hangingPunct="1">
              <a:lnSpc>
                <a:spcPct val="110000"/>
              </a:lnSpc>
            </a:pPr>
            <a:r>
              <a:rPr lang="en-US" sz="1600" smtClean="0">
                <a:effectLst>
                  <a:outerShdw blurRad="38100" dist="38100" dir="2700000" algn="tl">
                    <a:srgbClr val="C0C0C0"/>
                  </a:outerShdw>
                </a:effectLst>
                <a:latin typeface="ArialMS" charset="0"/>
                <a:ea typeface="ＭＳ Ｐゴシック" pitchFamily="34" charset="-128"/>
              </a:rPr>
              <a:t> Removal of the coal from seams exposes the remains of forests:  scattered upright petrified stumps projecting vertically into overlying sediments, with spreading roots.</a:t>
            </a:r>
            <a:r>
              <a:rPr lang="en-US" sz="1600" smtClean="0">
                <a:effectLst>
                  <a:outerShdw blurRad="38100" dist="38100" dir="2700000" algn="tl">
                    <a:srgbClr val="C0C0C0"/>
                  </a:outerShdw>
                </a:effectLst>
                <a:latin typeface="Helvetica" pitchFamily="-110" charset="0"/>
                <a:ea typeface="ＭＳ Ｐゴシック" pitchFamily="34" charset="-128"/>
              </a:rPr>
              <a:t> </a:t>
            </a:r>
            <a:endParaRPr lang="en-US" sz="1600" smtClean="0">
              <a:effectLst>
                <a:outerShdw blurRad="38100" dist="38100" dir="2700000" algn="tl">
                  <a:srgbClr val="C0C0C0"/>
                </a:outerShdw>
              </a:effectLst>
              <a:latin typeface="ArialMS" charset="0"/>
              <a:ea typeface="ＭＳ Ｐゴシック" pitchFamily="34" charset="-128"/>
            </a:endParaRPr>
          </a:p>
          <a:p>
            <a:pPr eaLnBrk="1" hangingPunct="1">
              <a:lnSpc>
                <a:spcPct val="110000"/>
              </a:lnSpc>
            </a:pPr>
            <a:r>
              <a:rPr lang="en-US" sz="1600" smtClean="0">
                <a:effectLst>
                  <a:outerShdw blurRad="38100" dist="38100" dir="2700000" algn="tl">
                    <a:srgbClr val="C0C0C0"/>
                  </a:outerShdw>
                </a:effectLst>
                <a:latin typeface="ArialMS" charset="0"/>
                <a:ea typeface="ＭＳ Ｐゴシック" pitchFamily="34" charset="-128"/>
              </a:rPr>
              <a:t> In some areas, abundant leaves are also present at the top surface layer of the coal seam</a:t>
            </a:r>
          </a:p>
          <a:p>
            <a:pPr eaLnBrk="1" hangingPunct="1">
              <a:lnSpc>
                <a:spcPct val="110000"/>
              </a:lnSpc>
            </a:pPr>
            <a:r>
              <a:rPr lang="en-US" sz="1600" smtClean="0">
                <a:effectLst>
                  <a:outerShdw blurRad="38100" dist="38100" dir="2700000" algn="tl">
                    <a:srgbClr val="C0C0C0"/>
                  </a:outerShdw>
                </a:effectLst>
                <a:latin typeface="ArialMS" charset="0"/>
                <a:ea typeface="ＭＳ Ｐゴシック" pitchFamily="34" charset="-128"/>
              </a:rPr>
              <a:t>Dinosaur tracks are common, appearing as impressions in the peat or in sediment just above the peat</a:t>
            </a:r>
          </a:p>
          <a:p>
            <a:pPr eaLnBrk="1" hangingPunct="1">
              <a:lnSpc>
                <a:spcPct val="110000"/>
              </a:lnSpc>
            </a:pPr>
            <a:r>
              <a:rPr lang="en-US" sz="1600" smtClean="0">
                <a:effectLst>
                  <a:outerShdw blurRad="38100" dist="38100" dir="2700000" algn="tl">
                    <a:srgbClr val="C0C0C0"/>
                  </a:outerShdw>
                </a:effectLst>
                <a:latin typeface="ArialMS" charset="0"/>
                <a:ea typeface="ＭＳ Ｐゴシック" pitchFamily="34" charset="-128"/>
              </a:rPr>
              <a:t>If all the coal in the world were produced in one episode, forests would have needed to cover 2.7 times the present continental land surfaces [assuming that they were twice as productive as the best forests today.</a:t>
            </a:r>
          </a:p>
        </p:txBody>
      </p:sp>
      <p:pic>
        <p:nvPicPr>
          <p:cNvPr id="86020" name="Picture 4"/>
          <p:cNvPicPr>
            <a:picLocks noChangeAspect="1" noChangeArrowheads="1"/>
          </p:cNvPicPr>
          <p:nvPr/>
        </p:nvPicPr>
        <p:blipFill>
          <a:blip r:embed="rId2"/>
          <a:srcRect/>
          <a:stretch>
            <a:fillRect/>
          </a:stretch>
        </p:blipFill>
        <p:spPr bwMode="auto">
          <a:xfrm>
            <a:off x="5181600" y="838200"/>
            <a:ext cx="2667000" cy="2000250"/>
          </a:xfrm>
          <a:prstGeom prst="rect">
            <a:avLst/>
          </a:prstGeom>
          <a:noFill/>
          <a:ln w="9525">
            <a:noFill/>
            <a:miter lim="800000"/>
            <a:headEnd/>
            <a:tailEnd/>
          </a:ln>
        </p:spPr>
      </p:pic>
      <p:pic>
        <p:nvPicPr>
          <p:cNvPr id="86021" name="Picture 5"/>
          <p:cNvPicPr>
            <a:picLocks noChangeAspect="1" noChangeArrowheads="1"/>
          </p:cNvPicPr>
          <p:nvPr/>
        </p:nvPicPr>
        <p:blipFill>
          <a:blip r:embed="rId3"/>
          <a:srcRect/>
          <a:stretch>
            <a:fillRect/>
          </a:stretch>
        </p:blipFill>
        <p:spPr bwMode="auto">
          <a:xfrm>
            <a:off x="457200" y="838200"/>
            <a:ext cx="4419600" cy="197961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457200" y="274638"/>
            <a:ext cx="8229600" cy="563562"/>
          </a:xfrm>
        </p:spPr>
        <p:txBody>
          <a:bodyPr/>
          <a:lstStyle/>
          <a:p>
            <a:pPr algn="l" eaLnBrk="1" hangingPunct="1"/>
            <a:r>
              <a:rPr lang="en-US" sz="3200" smtClean="0">
                <a:effectLst>
                  <a:outerShdw blurRad="38100" dist="38100" dir="2700000" algn="tl">
                    <a:srgbClr val="C0C0C0"/>
                  </a:outerShdw>
                </a:effectLst>
                <a:latin typeface="ArialMS" charset="0"/>
                <a:ea typeface="ＭＳ Ｐゴシック" pitchFamily="34" charset="-128"/>
              </a:rPr>
              <a:t>Mesozoic Dinosaur Nests</a:t>
            </a:r>
            <a:endParaRPr lang="en-US" sz="3600" smtClean="0">
              <a:effectLst>
                <a:outerShdw blurRad="38100" dist="38100" dir="2700000" algn="tl">
                  <a:srgbClr val="C0C0C0"/>
                </a:outerShdw>
              </a:effectLst>
              <a:latin typeface="ArialMS" charset="0"/>
              <a:ea typeface="ＭＳ Ｐゴシック" pitchFamily="34" charset="-128"/>
            </a:endParaRPr>
          </a:p>
        </p:txBody>
      </p:sp>
      <p:sp>
        <p:nvSpPr>
          <p:cNvPr id="93187" name="Rectangle 3"/>
          <p:cNvSpPr>
            <a:spLocks noGrp="1" noRot="1" noChangeArrowheads="1"/>
          </p:cNvSpPr>
          <p:nvPr>
            <p:ph type="body" idx="1"/>
          </p:nvPr>
        </p:nvSpPr>
        <p:spPr>
          <a:xfrm>
            <a:off x="457200" y="2362200"/>
            <a:ext cx="8153400" cy="4038600"/>
          </a:xfrm>
        </p:spPr>
        <p:txBody>
          <a:bodyPr/>
          <a:lstStyle/>
          <a:p>
            <a:pPr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Fossilized dinosaur nests, with eggs and even recently- discovered embryos, have been located from 100’s of sites around the world, from Mesozoic times</a:t>
            </a:r>
            <a:r>
              <a:rPr lang="en-US" sz="1800" smtClean="0">
                <a:effectLst>
                  <a:outerShdw blurRad="38100" dist="38100" dir="2700000" algn="tl">
                    <a:srgbClr val="C0C0C0"/>
                  </a:outerShdw>
                </a:effectLst>
                <a:latin typeface="Helvetica" pitchFamily="-110" charset="0"/>
                <a:ea typeface="ＭＳ Ｐゴシック" pitchFamily="34" charset="-128"/>
              </a:rPr>
              <a:t>.</a:t>
            </a:r>
            <a:endParaRPr lang="en-US" sz="1800" smtClean="0">
              <a:effectLst>
                <a:outerShdw blurRad="38100" dist="38100" dir="2700000" algn="tl">
                  <a:srgbClr val="C0C0C0"/>
                </a:outerShdw>
              </a:effectLst>
              <a:latin typeface="ArialMS" charset="0"/>
              <a:ea typeface="ＭＳ Ｐゴシック" pitchFamily="34" charset="-128"/>
            </a:endParaRPr>
          </a:p>
          <a:p>
            <a:pPr lvl="1"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a:t>
            </a:r>
            <a:r>
              <a:rPr lang="en-US" sz="1600" smtClean="0">
                <a:effectLst>
                  <a:outerShdw blurRad="38100" dist="38100" dir="2700000" algn="tl">
                    <a:srgbClr val="C0C0C0"/>
                  </a:outerShdw>
                </a:effectLst>
                <a:latin typeface="ArialMS" charset="0"/>
                <a:ea typeface="ＭＳ Ｐゴシック" pitchFamily="34" charset="-128"/>
              </a:rPr>
              <a:t>Some of these show perfect arrangement of the eggs by taper, with the eggs arranged in concentric rows</a:t>
            </a:r>
          </a:p>
          <a:p>
            <a:pPr lvl="1" eaLnBrk="1" hangingPunct="1">
              <a:lnSpc>
                <a:spcPct val="90000"/>
              </a:lnSpc>
            </a:pPr>
            <a:r>
              <a:rPr lang="en-US" sz="1600" smtClean="0">
                <a:effectLst>
                  <a:outerShdw blurRad="38100" dist="38100" dir="2700000" algn="tl">
                    <a:srgbClr val="C0C0C0"/>
                  </a:outerShdw>
                </a:effectLst>
                <a:latin typeface="ArialMS" charset="0"/>
                <a:ea typeface="ＭＳ Ｐゴシック" pitchFamily="34" charset="-128"/>
              </a:rPr>
              <a:t> Some have adults sitting in incubation position atop the nest.</a:t>
            </a:r>
          </a:p>
          <a:p>
            <a:pPr lvl="1" eaLnBrk="1" hangingPunct="1">
              <a:lnSpc>
                <a:spcPct val="90000"/>
              </a:lnSpc>
            </a:pPr>
            <a:r>
              <a:rPr lang="en-US" sz="1600" smtClean="0">
                <a:effectLst>
                  <a:outerShdw blurRad="38100" dist="38100" dir="2700000" algn="tl">
                    <a:srgbClr val="C0C0C0"/>
                  </a:outerShdw>
                </a:effectLst>
                <a:latin typeface="ArialMS" charset="0"/>
                <a:ea typeface="ＭＳ Ｐゴシック" pitchFamily="34" charset="-128"/>
              </a:rPr>
              <a:t> Some indicate nesting colonies, i.e. many nests in a common area.</a:t>
            </a:r>
          </a:p>
          <a:p>
            <a:pPr lvl="1" eaLnBrk="1" hangingPunct="1">
              <a:lnSpc>
                <a:spcPct val="90000"/>
              </a:lnSpc>
            </a:pPr>
            <a:r>
              <a:rPr lang="en-US" sz="1600" smtClean="0">
                <a:effectLst>
                  <a:outerShdw blurRad="38100" dist="38100" dir="2700000" algn="tl">
                    <a:srgbClr val="C0C0C0"/>
                  </a:outerShdw>
                </a:effectLst>
                <a:latin typeface="ArialMS" charset="0"/>
                <a:ea typeface="ＭＳ Ｐゴシック" pitchFamily="34" charset="-128"/>
              </a:rPr>
              <a:t>These nests were preserved </a:t>
            </a:r>
            <a:r>
              <a:rPr lang="en-US" sz="1600" i="1" smtClean="0">
                <a:effectLst>
                  <a:outerShdw blurRad="38100" dist="38100" dir="2700000" algn="tl">
                    <a:srgbClr val="C0C0C0"/>
                  </a:outerShdw>
                </a:effectLst>
                <a:latin typeface="ArialMS" charset="0"/>
                <a:ea typeface="ＭＳ Ｐゴシック" pitchFamily="34" charset="-128"/>
              </a:rPr>
              <a:t>in situ</a:t>
            </a:r>
            <a:r>
              <a:rPr lang="en-US" sz="1600" smtClean="0">
                <a:effectLst>
                  <a:outerShdw blurRad="38100" dist="38100" dir="2700000" algn="tl">
                    <a:srgbClr val="C0C0C0"/>
                  </a:outerShdw>
                </a:effectLst>
                <a:latin typeface="ArialMS" charset="0"/>
                <a:ea typeface="ＭＳ Ｐゴシック" pitchFamily="34" charset="-128"/>
              </a:rPr>
              <a:t>, undisturbed by transport</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In the Upper Cretaceous Two Medicine Formation of Montana, there are 3 different layers, one above the other, with nests preserved </a:t>
            </a:r>
            <a:r>
              <a:rPr lang="en-US" sz="1800" i="1" smtClean="0">
                <a:effectLst>
                  <a:outerShdw blurRad="38100" dist="38100" dir="2700000" algn="tl">
                    <a:srgbClr val="C0C0C0"/>
                  </a:outerShdw>
                </a:effectLst>
                <a:latin typeface="ArialMS" charset="0"/>
                <a:ea typeface="ＭＳ Ｐゴシック" pitchFamily="34" charset="-128"/>
              </a:rPr>
              <a:t>in situ </a:t>
            </a:r>
            <a:r>
              <a:rPr lang="en-US" sz="1800" smtClean="0">
                <a:effectLst>
                  <a:outerShdw blurRad="38100" dist="38100" dir="2700000" algn="tl">
                    <a:srgbClr val="C0C0C0"/>
                  </a:outerShdw>
                </a:effectLst>
                <a:latin typeface="ArialMS" charset="0"/>
                <a:ea typeface="ＭＳ Ｐゴシック" pitchFamily="34" charset="-128"/>
              </a:rPr>
              <a:t>and undisturbed</a:t>
            </a:r>
            <a:r>
              <a:rPr lang="en-US" sz="1800" smtClean="0">
                <a:effectLst>
                  <a:outerShdw blurRad="38100" dist="38100" dir="2700000" algn="tl">
                    <a:srgbClr val="C0C0C0"/>
                  </a:outerShdw>
                </a:effectLst>
                <a:latin typeface="Helvetica" pitchFamily="-110" charset="0"/>
                <a:ea typeface="ＭＳ Ｐゴシック" pitchFamily="34" charset="-128"/>
              </a:rPr>
              <a:t>.</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1800" smtClean="0">
                <a:effectLst>
                  <a:outerShdw blurRad="38100" dist="38100" dir="2700000" algn="tl">
                    <a:srgbClr val="C0C0C0"/>
                  </a:outerShdw>
                </a:effectLst>
                <a:latin typeface="ArialMS" charset="0"/>
                <a:ea typeface="ＭＳ Ｐゴシック" pitchFamily="34" charset="-128"/>
              </a:rPr>
              <a:t> Clearly flood waters could not have deposited whole colonies of appropriately placed nests in successive strata, one above another, with carefully arranged eggs or sometimes with hatchlings</a:t>
            </a:r>
            <a:r>
              <a:rPr lang="en-US" sz="2000" smtClean="0">
                <a:effectLst>
                  <a:outerShdw blurRad="38100" dist="38100" dir="2700000" algn="tl">
                    <a:srgbClr val="C0C0C0"/>
                  </a:outerShdw>
                </a:effectLst>
                <a:latin typeface="ArialMS" charset="0"/>
                <a:ea typeface="ＭＳ Ｐゴシック" pitchFamily="34" charset="-128"/>
              </a:rPr>
              <a:t>  </a:t>
            </a:r>
          </a:p>
        </p:txBody>
      </p:sp>
      <p:pic>
        <p:nvPicPr>
          <p:cNvPr id="87044" name="Picture 5"/>
          <p:cNvPicPr>
            <a:picLocks noChangeAspect="1" noChangeArrowheads="1"/>
          </p:cNvPicPr>
          <p:nvPr/>
        </p:nvPicPr>
        <p:blipFill>
          <a:blip r:embed="rId2"/>
          <a:srcRect/>
          <a:stretch>
            <a:fillRect/>
          </a:stretch>
        </p:blipFill>
        <p:spPr bwMode="auto">
          <a:xfrm>
            <a:off x="5791200" y="228600"/>
            <a:ext cx="2895600" cy="2033588"/>
          </a:xfrm>
          <a:prstGeom prst="rect">
            <a:avLst/>
          </a:prstGeom>
          <a:noFill/>
          <a:ln w="9525">
            <a:noFill/>
            <a:miter lim="800000"/>
            <a:headEnd/>
            <a:tailEnd/>
          </a:ln>
        </p:spPr>
      </p:pic>
      <p:pic>
        <p:nvPicPr>
          <p:cNvPr id="87045" name="Picture 6"/>
          <p:cNvPicPr>
            <a:picLocks noChangeAspect="1" noChangeArrowheads="1"/>
          </p:cNvPicPr>
          <p:nvPr/>
        </p:nvPicPr>
        <p:blipFill>
          <a:blip r:embed="rId3"/>
          <a:srcRect/>
          <a:stretch>
            <a:fillRect/>
          </a:stretch>
        </p:blipFill>
        <p:spPr bwMode="auto">
          <a:xfrm>
            <a:off x="3657600" y="838200"/>
            <a:ext cx="1512888" cy="1524000"/>
          </a:xfrm>
          <a:prstGeom prst="rect">
            <a:avLst/>
          </a:prstGeom>
          <a:noFill/>
          <a:ln w="9525">
            <a:noFill/>
            <a:miter lim="800000"/>
            <a:headEnd/>
            <a:tailEnd/>
          </a:ln>
        </p:spPr>
      </p:pic>
      <p:pic>
        <p:nvPicPr>
          <p:cNvPr id="87046" name="Picture 7"/>
          <p:cNvPicPr>
            <a:picLocks noChangeAspect="1" noChangeArrowheads="1"/>
          </p:cNvPicPr>
          <p:nvPr/>
        </p:nvPicPr>
        <p:blipFill>
          <a:blip r:embed="rId4"/>
          <a:srcRect/>
          <a:stretch>
            <a:fillRect/>
          </a:stretch>
        </p:blipFill>
        <p:spPr bwMode="auto">
          <a:xfrm>
            <a:off x="1143000" y="838200"/>
            <a:ext cx="1981200" cy="153987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xfrm>
            <a:off x="457200" y="274638"/>
            <a:ext cx="8229600" cy="639762"/>
          </a:xfrm>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Jurassic</a:t>
            </a:r>
          </a:p>
        </p:txBody>
      </p:sp>
      <p:sp>
        <p:nvSpPr>
          <p:cNvPr id="95235" name="Rectangle 3"/>
          <p:cNvSpPr>
            <a:spLocks noGrp="1" noRot="1" noChangeArrowheads="1"/>
          </p:cNvSpPr>
          <p:nvPr>
            <p:ph type="body" idx="1"/>
          </p:nvPr>
        </p:nvSpPr>
        <p:spPr>
          <a:xfrm>
            <a:off x="457200" y="1143000"/>
            <a:ext cx="8229600" cy="4956175"/>
          </a:xfrm>
        </p:spPr>
        <p:txBody>
          <a:bodyPr/>
          <a:lstStyle/>
          <a:p>
            <a:pPr eaLnBrk="1" hangingPunct="1"/>
            <a:r>
              <a:rPr lang="en-US" sz="1800" smtClean="0">
                <a:effectLst>
                  <a:outerShdw blurRad="38100" dist="38100" dir="2700000" algn="tl">
                    <a:srgbClr val="C0C0C0"/>
                  </a:outerShdw>
                </a:effectLst>
                <a:latin typeface="ArialMS" charset="0"/>
                <a:ea typeface="ＭＳ Ｐゴシック" pitchFamily="34" charset="-128"/>
              </a:rPr>
              <a:t>200 to 145 mya</a:t>
            </a:r>
          </a:p>
          <a:p>
            <a:pPr eaLnBrk="1" hangingPunct="1"/>
            <a:r>
              <a:rPr lang="en-US" sz="1800" smtClean="0">
                <a:effectLst>
                  <a:outerShdw blurRad="38100" dist="38100" dir="2700000" algn="tl">
                    <a:srgbClr val="C0C0C0"/>
                  </a:outerShdw>
                </a:effectLst>
                <a:latin typeface="ArialMS" charset="0"/>
                <a:ea typeface="ＭＳ Ｐゴシック" pitchFamily="34" charset="-128"/>
              </a:rPr>
              <a:t>The “age of the dinosaurs”</a:t>
            </a:r>
          </a:p>
          <a:p>
            <a:pPr eaLnBrk="1" hangingPunct="1"/>
            <a:r>
              <a:rPr lang="en-US" sz="1800" smtClean="0">
                <a:effectLst>
                  <a:outerShdw blurRad="38100" dist="38100" dir="2700000" algn="tl">
                    <a:srgbClr val="C0C0C0"/>
                  </a:outerShdw>
                </a:effectLst>
                <a:latin typeface="ArialMS" charset="0"/>
                <a:ea typeface="ＭＳ Ｐゴシック" pitchFamily="34" charset="-128"/>
              </a:rPr>
              <a:t> Terrestrial dinosaurs reached their maximum abundance</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r>
              <a:rPr lang="en-US" sz="1800" smtClean="0">
                <a:effectLst>
                  <a:outerShdw blurRad="38100" dist="38100" dir="2700000" algn="tl">
                    <a:srgbClr val="C0C0C0"/>
                  </a:outerShdw>
                </a:effectLst>
                <a:latin typeface="ArialMS" charset="0"/>
                <a:ea typeface="ＭＳ Ｐゴシック" pitchFamily="34" charset="-128"/>
              </a:rPr>
              <a:t>No mammals are present in the Jurassic or older levels</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r>
              <a:rPr lang="en-US" sz="1800" smtClean="0">
                <a:effectLst>
                  <a:outerShdw blurRad="38100" dist="38100" dir="2700000" algn="tl">
                    <a:srgbClr val="C0C0C0"/>
                  </a:outerShdw>
                </a:effectLst>
                <a:latin typeface="ArialMS" charset="0"/>
                <a:ea typeface="ＭＳ Ｐゴシック" pitchFamily="34" charset="-128"/>
              </a:rPr>
              <a:t>Total absence of flowering plants, the angiosperms </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Today’s common food plants </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Only appear first in the Lower Cretaceous</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 Only come to dominate in the Paleocene</a:t>
            </a:r>
            <a:r>
              <a:rPr lang="en-US" sz="1600" smtClean="0">
                <a:effectLst>
                  <a:outerShdw blurRad="38100" dist="38100" dir="2700000" algn="tl">
                    <a:srgbClr val="C0C0C0"/>
                  </a:outerShdw>
                </a:effectLst>
                <a:latin typeface="Helvetica" pitchFamily="-110" charset="0"/>
                <a:ea typeface="ＭＳ Ｐゴシック" pitchFamily="34" charset="-128"/>
              </a:rPr>
              <a:t> </a:t>
            </a:r>
            <a:endParaRPr lang="en-US" sz="1600" smtClean="0">
              <a:effectLst>
                <a:outerShdw blurRad="38100" dist="38100" dir="2700000" algn="tl">
                  <a:srgbClr val="C0C0C0"/>
                </a:outerShdw>
              </a:effectLst>
              <a:latin typeface="ArialMS" charset="0"/>
              <a:ea typeface="ＭＳ Ｐゴシック" pitchFamily="34" charset="-128"/>
            </a:endParaRPr>
          </a:p>
          <a:p>
            <a:pPr eaLnBrk="1" hangingPunct="1"/>
            <a:r>
              <a:rPr lang="en-US" sz="1800" smtClean="0">
                <a:effectLst>
                  <a:outerShdw blurRad="38100" dist="38100" dir="2700000" algn="tl">
                    <a:srgbClr val="C0C0C0"/>
                  </a:outerShdw>
                </a:effectLst>
                <a:latin typeface="ArialMS" charset="0"/>
                <a:ea typeface="ＭＳ Ｐゴシック" pitchFamily="34" charset="-128"/>
              </a:rPr>
              <a:t>The plants of the Jurassic are seed ferns, conifers, cycads, gingkos, scale trees, calamites, and etc.-- all primitive gymnosperms</a:t>
            </a:r>
          </a:p>
          <a:p>
            <a:pPr eaLnBrk="1" hangingPunct="1"/>
            <a:r>
              <a:rPr lang="en-US" sz="1800" smtClean="0">
                <a:effectLst>
                  <a:outerShdw blurRad="38100" dist="38100" dir="2700000" algn="tl">
                    <a:srgbClr val="C0C0C0"/>
                  </a:outerShdw>
                </a:effectLst>
                <a:latin typeface="ArialMS" charset="0"/>
                <a:ea typeface="ＭＳ Ｐゴシック" pitchFamily="34" charset="-128"/>
              </a:rPr>
              <a:t>Angiosperm </a:t>
            </a:r>
            <a:r>
              <a:rPr lang="en-US" sz="1800" i="1" smtClean="0">
                <a:effectLst>
                  <a:outerShdw blurRad="38100" dist="38100" dir="2700000" algn="tl">
                    <a:srgbClr val="C0C0C0"/>
                  </a:outerShdw>
                </a:effectLst>
                <a:latin typeface="ArialMS" charset="0"/>
                <a:ea typeface="ＭＳ Ｐゴシック" pitchFamily="34" charset="-128"/>
              </a:rPr>
              <a:t>pollen </a:t>
            </a:r>
            <a:r>
              <a:rPr lang="en-US" sz="1800" smtClean="0">
                <a:effectLst>
                  <a:outerShdw blurRad="38100" dist="38100" dir="2700000" algn="tl">
                    <a:srgbClr val="C0C0C0"/>
                  </a:outerShdw>
                </a:effectLst>
                <a:latin typeface="ArialMS" charset="0"/>
                <a:ea typeface="ＭＳ Ｐゴシック" pitchFamily="34" charset="-128"/>
              </a:rPr>
              <a:t>is absent from all levels from the Jurassic down</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r>
              <a:rPr lang="en-US" sz="1800" smtClean="0">
                <a:effectLst>
                  <a:outerShdw blurRad="38100" dist="38100" dir="2700000" algn="tl">
                    <a:srgbClr val="C0C0C0"/>
                  </a:outerShdw>
                </a:effectLst>
                <a:latin typeface="ArialMS" charset="0"/>
                <a:ea typeface="ＭＳ Ｐゴシック" pitchFamily="34" charset="-128"/>
              </a:rPr>
              <a:t> Spores of the ferns and other gymnosperms are present in all levels from the Devonian on up</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S" charset="0"/>
              <a:ea typeface="ＭＳ Ｐゴシック" pitchFamily="34" charset="-128"/>
            </a:endParaRPr>
          </a:p>
          <a:p>
            <a:pPr eaLnBrk="1" hangingPunct="1"/>
            <a:r>
              <a:rPr lang="en-US" sz="1800" smtClean="0">
                <a:effectLst>
                  <a:outerShdw blurRad="38100" dist="38100" dir="2700000" algn="tl">
                    <a:srgbClr val="C0C0C0"/>
                  </a:outerShdw>
                </a:effectLst>
                <a:latin typeface="ArialMS" charset="0"/>
                <a:ea typeface="ＭＳ Ｐゴシック" pitchFamily="34" charset="-128"/>
              </a:rPr>
              <a:t> Pollen is normally carried everywhere</a:t>
            </a:r>
            <a:r>
              <a:rPr lang="en-US" sz="1800" smtClean="0">
                <a:effectLst>
                  <a:outerShdw blurRad="38100" dist="38100" dir="2700000" algn="tl">
                    <a:srgbClr val="C0C0C0"/>
                  </a:outerShdw>
                </a:effectLst>
                <a:latin typeface="Helvetica" pitchFamily="-110" charset="0"/>
                <a:ea typeface="ＭＳ Ｐゴシック" pitchFamily="34" charset="-128"/>
              </a:rPr>
              <a:t> and t</a:t>
            </a:r>
            <a:r>
              <a:rPr lang="en-US" sz="1800" smtClean="0">
                <a:effectLst>
                  <a:outerShdw blurRad="38100" dist="38100" dir="2700000" algn="tl">
                    <a:srgbClr val="C0C0C0"/>
                  </a:outerShdw>
                </a:effectLst>
                <a:latin typeface="ArialMS" charset="0"/>
                <a:ea typeface="ＭＳ Ｐゴシック" pitchFamily="34" charset="-128"/>
              </a:rPr>
              <a:t>here is no significant difference in mean size or mass between gymnosperm an angiosperm pollen</a:t>
            </a:r>
            <a:r>
              <a:rPr lang="en-US" sz="1800" smtClean="0">
                <a:effectLst>
                  <a:outerShdw blurRad="38100" dist="38100" dir="2700000" algn="tl">
                    <a:srgbClr val="C0C0C0"/>
                  </a:outerShdw>
                </a:effectLst>
                <a:latin typeface="Helvetica" pitchFamily="-110" charset="0"/>
                <a:ea typeface="ＭＳ Ｐゴシック" pitchFamily="34" charset="-128"/>
              </a:rPr>
              <a:t>.</a:t>
            </a:r>
            <a:endParaRPr lang="en-US" sz="1800"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Jurassic</a:t>
            </a:r>
          </a:p>
        </p:txBody>
      </p:sp>
      <p:pic>
        <p:nvPicPr>
          <p:cNvPr id="89091" name="Picture 5"/>
          <p:cNvPicPr>
            <a:picLocks noChangeAspect="1" noChangeArrowheads="1"/>
          </p:cNvPicPr>
          <p:nvPr>
            <p:ph idx="1"/>
          </p:nvPr>
        </p:nvPicPr>
        <p:blipFill>
          <a:blip r:embed="rId2"/>
          <a:srcRect/>
          <a:stretch>
            <a:fillRect/>
          </a:stretch>
        </p:blipFill>
        <p:spPr>
          <a:xfrm>
            <a:off x="1319213" y="1600200"/>
            <a:ext cx="6505575" cy="4498975"/>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457200" y="274638"/>
            <a:ext cx="8229600" cy="639762"/>
          </a:xfrm>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Triassic</a:t>
            </a:r>
          </a:p>
        </p:txBody>
      </p:sp>
      <p:sp>
        <p:nvSpPr>
          <p:cNvPr id="96259" name="Rectangle 3"/>
          <p:cNvSpPr>
            <a:spLocks noGrp="1" noRot="1" noChangeArrowheads="1"/>
          </p:cNvSpPr>
          <p:nvPr>
            <p:ph type="body" idx="1"/>
          </p:nvPr>
        </p:nvSpPr>
        <p:spPr>
          <a:xfrm>
            <a:off x="457200" y="1295400"/>
            <a:ext cx="8001000" cy="5029200"/>
          </a:xfrm>
        </p:spPr>
        <p:txBody>
          <a:bodyPr/>
          <a:lstStyle/>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251 to 200 mya</a:t>
            </a:r>
          </a:p>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This period is marked by the beginning of the dinosaurs</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There are 5 families and 20 genera of Ichthyosaurs (“swimming dinosaurs”) abundant in the late Triassic and Jurassic (mid Mesozoic) strata but in the Paleozoic</a:t>
            </a:r>
            <a:r>
              <a:rPr lang="en-US" sz="2400" smtClean="0">
                <a:effectLst>
                  <a:outerShdw blurRad="38100" dist="38100" dir="2700000" algn="tl">
                    <a:srgbClr val="C0C0C0"/>
                  </a:outerShdw>
                </a:effectLst>
                <a:latin typeface="Helvetica" pitchFamily="-110" charset="0"/>
                <a:ea typeface="ＭＳ Ｐゴシック" pitchFamily="34" charset="-128"/>
              </a:rPr>
              <a:t>.</a:t>
            </a:r>
            <a:endParaRPr lang="en-US" sz="24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Plesiosaurs, another group of very large swimming dinosaurs, represented by 8 families and 67 genera, is well represented in the Mesozoic marine deposits but entirely absent Paleozoic.</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b="0" smtClean="0">
                <a:effectLst>
                  <a:outerShdw blurRad="38100" dist="38100" dir="2700000" algn="tl">
                    <a:srgbClr val="C0C0C0"/>
                  </a:outerShdw>
                </a:effectLst>
                <a:latin typeface="ArialMS" charset="0"/>
                <a:ea typeface="ＭＳ Ｐゴシック" pitchFamily="34" charset="-128"/>
              </a:rPr>
              <a:t>General points about the fossil record</a:t>
            </a:r>
            <a:r>
              <a:rPr lang="en-US" smtClean="0">
                <a:effectLst>
                  <a:outerShdw blurRad="38100" dist="38100" dir="2700000" algn="tl">
                    <a:srgbClr val="C0C0C0"/>
                  </a:outerShdw>
                </a:effectLst>
                <a:latin typeface="Helvetica" pitchFamily="-110" charset="0"/>
                <a:ea typeface="ＭＳ Ｐゴシック" pitchFamily="34" charset="-128"/>
              </a:rPr>
              <a:t> </a:t>
            </a:r>
          </a:p>
        </p:txBody>
      </p:sp>
      <p:sp>
        <p:nvSpPr>
          <p:cNvPr id="15364" name="Rectangle 4"/>
          <p:cNvSpPr>
            <a:spLocks noGrp="1" noRot="1" noChangeArrowheads="1"/>
          </p:cNvSpPr>
          <p:nvPr>
            <p:ph type="body" idx="1"/>
          </p:nvPr>
        </p:nvSpPr>
        <p:spPr/>
        <p:txBody>
          <a:bodyPr/>
          <a:lstStyle/>
          <a:p>
            <a:pPr eaLnBrk="1" hangingPunct="1">
              <a:lnSpc>
                <a:spcPct val="90000"/>
              </a:lnSpc>
            </a:pPr>
            <a:endParaRPr lang="en-US"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New fossils are rapidly being discovered. </a:t>
            </a:r>
          </a:p>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But the fossil record is incomplete and the origins of many species and higher taxa have not yet been well documented.</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Relatively few parts of the fossil record provide detailed evolutionary histories. </a:t>
            </a:r>
          </a:p>
          <a:p>
            <a:pPr eaLnBrk="1" hangingPunct="1">
              <a:lnSpc>
                <a:spcPct val="90000"/>
              </a:lnSpc>
            </a:pPr>
            <a:r>
              <a:rPr lang="en-US" sz="2800" smtClean="0">
                <a:effectLst>
                  <a:outerShdw blurRad="38100" dist="38100" dir="2700000" algn="tl">
                    <a:srgbClr val="C0C0C0"/>
                  </a:outerShdw>
                </a:effectLst>
                <a:latin typeface="ArialMS" charset="0"/>
                <a:ea typeface="ＭＳ Ｐゴシック" pitchFamily="34" charset="-128"/>
              </a:rPr>
              <a:t>The most remarkably complete are fossils of oceanic planktonic protists with hard shells</a:t>
            </a:r>
            <a:endParaRPr lang="en-US" smtClean="0">
              <a:effectLst>
                <a:outerShdw blurRad="38100" dist="38100" dir="2700000" algn="tl">
                  <a:srgbClr val="C0C0C0"/>
                </a:outerShdw>
              </a:effectLst>
              <a:latin typeface="ArialMS" charset="0"/>
              <a:ea typeface="ＭＳ Ｐゴシック" pitchFamily="34" charset="-128"/>
            </a:endParaRPr>
          </a:p>
          <a:p>
            <a:pPr lvl="1" eaLnBrk="1" hangingPunct="1">
              <a:lnSpc>
                <a:spcPct val="90000"/>
              </a:lnSpc>
            </a:pPr>
            <a:r>
              <a:rPr lang="en-US" sz="2400" smtClean="0">
                <a:effectLst>
                  <a:outerShdw blurRad="38100" dist="38100" dir="2700000" algn="tl">
                    <a:srgbClr val="C0C0C0"/>
                  </a:outerShdw>
                </a:effectLst>
                <a:latin typeface="ArialMS" charset="0"/>
                <a:ea typeface="ＭＳ Ｐゴシック" pitchFamily="34" charset="-128"/>
              </a:rPr>
              <a:t>the foraminiferans, radiolarians, diatoms, </a:t>
            </a:r>
            <a:endParaRPr lang="en-US"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Triassic</a:t>
            </a:r>
          </a:p>
        </p:txBody>
      </p:sp>
      <p:pic>
        <p:nvPicPr>
          <p:cNvPr id="91139" name="Picture 5"/>
          <p:cNvPicPr>
            <a:picLocks noChangeAspect="1" noChangeArrowheads="1"/>
          </p:cNvPicPr>
          <p:nvPr>
            <p:ph idx="1"/>
          </p:nvPr>
        </p:nvPicPr>
        <p:blipFill>
          <a:blip r:embed="rId2"/>
          <a:srcRect/>
          <a:stretch>
            <a:fillRect/>
          </a:stretch>
        </p:blipFill>
        <p:spPr>
          <a:xfrm>
            <a:off x="1758950" y="1600200"/>
            <a:ext cx="5624513" cy="4498975"/>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Triassic</a:t>
            </a:r>
          </a:p>
        </p:txBody>
      </p:sp>
      <p:pic>
        <p:nvPicPr>
          <p:cNvPr id="92163" name="Picture 4"/>
          <p:cNvPicPr>
            <a:picLocks noChangeAspect="1" noChangeArrowheads="1"/>
          </p:cNvPicPr>
          <p:nvPr>
            <p:ph idx="1"/>
          </p:nvPr>
        </p:nvPicPr>
        <p:blipFill>
          <a:blip r:embed="rId2"/>
          <a:srcRect/>
          <a:stretch>
            <a:fillRect/>
          </a:stretch>
        </p:blipFill>
        <p:spPr>
          <a:xfrm>
            <a:off x="1368425" y="1600200"/>
            <a:ext cx="6407150" cy="4498975"/>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a:xfrm>
            <a:off x="457200" y="274638"/>
            <a:ext cx="8229600" cy="792162"/>
          </a:xfrm>
        </p:spPr>
        <p:txBody>
          <a:bodyPr/>
          <a:lstStyle/>
          <a:p>
            <a:pPr eaLnBrk="1" hangingPunct="1"/>
            <a:r>
              <a:rPr lang="en-US" smtClean="0">
                <a:effectLst>
                  <a:outerShdw blurRad="38100" dist="38100" dir="2700000" algn="tl">
                    <a:srgbClr val="C0C0C0"/>
                  </a:outerShdw>
                </a:effectLst>
                <a:latin typeface="ArialMS" charset="0"/>
                <a:ea typeface="ＭＳ Ｐゴシック" pitchFamily="34" charset="-128"/>
              </a:rPr>
              <a:t>Other evidence</a:t>
            </a:r>
          </a:p>
        </p:txBody>
      </p:sp>
      <p:sp>
        <p:nvSpPr>
          <p:cNvPr id="97283" name="Rectangle 3"/>
          <p:cNvSpPr>
            <a:spLocks noGrp="1" noRot="1" noChangeArrowheads="1"/>
          </p:cNvSpPr>
          <p:nvPr>
            <p:ph type="body" idx="1"/>
          </p:nvPr>
        </p:nvSpPr>
        <p:spPr/>
        <p:txBody>
          <a:bodyPr/>
          <a:lstStyle/>
          <a:p>
            <a:pPr eaLnBrk="1" hangingPunct="1"/>
            <a:r>
              <a:rPr lang="en-US" sz="2800" smtClean="0">
                <a:effectLst>
                  <a:outerShdw blurRad="38100" dist="38100" dir="2700000" algn="tl">
                    <a:srgbClr val="C0C0C0"/>
                  </a:outerShdw>
                </a:effectLst>
                <a:latin typeface="ArialMS" charset="0"/>
                <a:ea typeface="ＭＳ Ｐゴシック" pitchFamily="34" charset="-128"/>
              </a:rPr>
              <a:t>Recycled fossils</a:t>
            </a:r>
          </a:p>
          <a:p>
            <a:pPr lvl="1" eaLnBrk="1" hangingPunct="1"/>
            <a:r>
              <a:rPr lang="en-US" sz="2400" smtClean="0">
                <a:effectLst>
                  <a:outerShdw blurRad="38100" dist="38100" dir="2700000" algn="tl">
                    <a:srgbClr val="C0C0C0"/>
                  </a:outerShdw>
                </a:effectLst>
                <a:latin typeface="ArialMS" charset="0"/>
                <a:ea typeface="ＭＳ Ｐゴシック" pitchFamily="34" charset="-128"/>
              </a:rPr>
              <a:t>“fossils of fossils”</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400" smtClean="0">
                <a:effectLst>
                  <a:outerShdw blurRad="38100" dist="38100" dir="2700000" algn="tl">
                    <a:srgbClr val="C0C0C0"/>
                  </a:outerShdw>
                </a:effectLst>
                <a:latin typeface="ArialMS" charset="0"/>
                <a:ea typeface="ＭＳ Ｐゴシック" pitchFamily="34" charset="-128"/>
              </a:rPr>
              <a:t>Embedded in some formations are fully lithified rocks or pebbles containing distinctive fossils found </a:t>
            </a:r>
            <a:r>
              <a:rPr lang="en-US" sz="2400" i="1" smtClean="0">
                <a:effectLst>
                  <a:outerShdw blurRad="38100" dist="38100" dir="2700000" algn="tl">
                    <a:srgbClr val="C0C0C0"/>
                  </a:outerShdw>
                </a:effectLst>
                <a:latin typeface="ArialMS" charset="0"/>
                <a:ea typeface="ＭＳ Ｐゴシック" pitchFamily="34" charset="-128"/>
              </a:rPr>
              <a:t>only </a:t>
            </a:r>
            <a:r>
              <a:rPr lang="en-US" sz="2400" smtClean="0">
                <a:effectLst>
                  <a:outerShdw blurRad="38100" dist="38100" dir="2700000" algn="tl">
                    <a:srgbClr val="C0C0C0"/>
                  </a:outerShdw>
                </a:effectLst>
                <a:latin typeface="ArialMS" charset="0"/>
                <a:ea typeface="ＭＳ Ｐゴシック" pitchFamily="34" charset="-128"/>
              </a:rPr>
              <a:t>in a lower level from which they were eroded</a:t>
            </a:r>
            <a:r>
              <a:rPr lang="en-US" sz="2400" smtClean="0">
                <a:effectLst>
                  <a:outerShdw blurRad="38100" dist="38100" dir="2700000" algn="tl">
                    <a:srgbClr val="C0C0C0"/>
                  </a:outerShdw>
                </a:effectLst>
                <a:latin typeface="Helvetica" pitchFamily="-110" charset="0"/>
                <a:ea typeface="ＭＳ Ｐゴシック" pitchFamily="34" charset="-128"/>
              </a:rPr>
              <a:t> </a:t>
            </a:r>
            <a:endParaRPr lang="en-US" sz="2400" smtClean="0">
              <a:effectLst>
                <a:outerShdw blurRad="38100" dist="38100" dir="2700000" algn="tl">
                  <a:srgbClr val="C0C0C0"/>
                </a:outerShdw>
              </a:effectLst>
              <a:latin typeface="ArialMS" charset="0"/>
              <a:ea typeface="ＭＳ Ｐゴシック" pitchFamily="34" charset="-128"/>
            </a:endParaRPr>
          </a:p>
          <a:p>
            <a:pPr lvl="1" eaLnBrk="1" hangingPunct="1"/>
            <a:r>
              <a:rPr lang="en-US" sz="2400" smtClean="0">
                <a:effectLst>
                  <a:outerShdw blurRad="38100" dist="38100" dir="2700000" algn="tl">
                    <a:srgbClr val="C0C0C0"/>
                  </a:outerShdw>
                </a:effectLst>
                <a:latin typeface="ArialMS" charset="0"/>
                <a:ea typeface="ＭＳ Ｐゴシック" pitchFamily="34" charset="-128"/>
              </a:rPr>
              <a:t>This means that the rock from which they were derived had to be weathered/eroded, then another rock material was formed around them, then they were re-formed into other conglomerate rock</a:t>
            </a:r>
          </a:p>
          <a:p>
            <a:pPr lvl="1" eaLnBrk="1" hangingPunct="1"/>
            <a:r>
              <a:rPr lang="en-US" sz="2400" smtClean="0">
                <a:effectLst>
                  <a:outerShdw blurRad="38100" dist="38100" dir="2700000" algn="tl">
                    <a:srgbClr val="C0C0C0"/>
                  </a:outerShdw>
                </a:effectLst>
                <a:latin typeface="ArialMS" charset="0"/>
                <a:ea typeface="ＭＳ Ｐゴシック" pitchFamily="34" charset="-128"/>
              </a:rPr>
              <a:t>All of this would have required long periods of time.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p:txBody>
          <a:bodyPr/>
          <a:lstStyle/>
          <a:p>
            <a:pPr eaLnBrk="1" hangingPunct="1"/>
            <a:r>
              <a:rPr lang="en-US" b="0" smtClean="0">
                <a:effectLst>
                  <a:outerShdw blurRad="38100" dist="38100" dir="2700000" algn="tl">
                    <a:srgbClr val="C0C0C0"/>
                  </a:outerShdw>
                </a:effectLst>
                <a:latin typeface="ArialMT" charset="0"/>
                <a:ea typeface="ＭＳ Ｐゴシック" pitchFamily="34" charset="-128"/>
              </a:rPr>
              <a:t>Transition fossils</a:t>
            </a:r>
          </a:p>
        </p:txBody>
      </p:sp>
      <p:sp>
        <p:nvSpPr>
          <p:cNvPr id="116739" name="Rectangle 3"/>
          <p:cNvSpPr>
            <a:spLocks noGrp="1" noRot="1" noChangeArrowheads="1"/>
          </p:cNvSpPr>
          <p:nvPr>
            <p:ph type="body" idx="1"/>
          </p:nvPr>
        </p:nvSpPr>
        <p:spPr/>
        <p:txBody>
          <a:bodyPr/>
          <a:lstStyle/>
          <a:p>
            <a:pPr eaLnBrk="1" hangingPunct="1"/>
            <a:r>
              <a:rPr lang="en-US" sz="1800" smtClean="0">
                <a:effectLst>
                  <a:outerShdw blurRad="38100" dist="38100" dir="2700000" algn="tl">
                    <a:srgbClr val="C0C0C0"/>
                  </a:outerShdw>
                </a:effectLst>
                <a:latin typeface="ArialMT" charset="0"/>
                <a:ea typeface="ＭＳ Ｐゴシック" pitchFamily="34" charset="-128"/>
              </a:rPr>
              <a:t>Are there </a:t>
            </a:r>
            <a:r>
              <a:rPr lang="en-US" sz="1800" b="1" smtClean="0">
                <a:effectLst>
                  <a:outerShdw blurRad="38100" dist="38100" dir="2700000" algn="tl">
                    <a:srgbClr val="C0C0C0"/>
                  </a:outerShdw>
                </a:effectLst>
                <a:latin typeface="ArialMT" charset="0"/>
                <a:ea typeface="ＭＳ Ｐゴシック" pitchFamily="34" charset="-128"/>
              </a:rPr>
              <a:t>intermediate fossils </a:t>
            </a:r>
            <a:r>
              <a:rPr lang="en-US" sz="1800" smtClean="0">
                <a:effectLst>
                  <a:outerShdw blurRad="38100" dist="38100" dir="2700000" algn="tl">
                    <a:srgbClr val="C0C0C0"/>
                  </a:outerShdw>
                </a:effectLst>
                <a:latin typeface="ArialMT" charset="0"/>
                <a:ea typeface="ＭＳ Ｐゴシック" pitchFamily="34" charset="-128"/>
              </a:rPr>
              <a:t>in the fossil record?</a:t>
            </a:r>
            <a:r>
              <a:rPr lang="en-US" sz="1800" smtClean="0">
                <a:effectLst>
                  <a:outerShdw blurRad="38100" dist="38100" dir="2700000" algn="tl">
                    <a:srgbClr val="C0C0C0"/>
                  </a:outerShdw>
                </a:effectLst>
                <a:latin typeface="Helvetica" pitchFamily="-110" charset="0"/>
                <a:ea typeface="ＭＳ Ｐゴシック" pitchFamily="34" charset="-128"/>
              </a:rPr>
              <a:t> </a:t>
            </a:r>
            <a:endParaRPr lang="en-US" sz="1800" smtClean="0">
              <a:effectLst>
                <a:outerShdw blurRad="38100" dist="38100" dir="2700000" algn="tl">
                  <a:srgbClr val="C0C0C0"/>
                </a:outerShdw>
              </a:effectLst>
              <a:latin typeface="ArialMT" charset="0"/>
              <a:ea typeface="ＭＳ Ｐゴシック" pitchFamily="34" charset="-128"/>
            </a:endParaRPr>
          </a:p>
          <a:p>
            <a:pPr lvl="1" eaLnBrk="1" hangingPunct="1"/>
            <a:r>
              <a:rPr lang="en-US" sz="1600" smtClean="0">
                <a:effectLst>
                  <a:outerShdw blurRad="38100" dist="38100" dir="2700000" algn="tl">
                    <a:srgbClr val="C0C0C0"/>
                  </a:outerShdw>
                </a:effectLst>
                <a:latin typeface="ArialMT" charset="0"/>
                <a:ea typeface="ＭＳ Ｐゴシック" pitchFamily="34" charset="-128"/>
              </a:rPr>
              <a:t> There are many </a:t>
            </a:r>
            <a:r>
              <a:rPr lang="en-US" sz="1600" i="1" smtClean="0">
                <a:effectLst>
                  <a:outerShdw blurRad="38100" dist="38100" dir="2700000" algn="tl">
                    <a:srgbClr val="C0C0C0"/>
                  </a:outerShdw>
                </a:effectLst>
                <a:latin typeface="ArialMT" charset="0"/>
                <a:ea typeface="ＭＳ Ｐゴシック" pitchFamily="34" charset="-128"/>
              </a:rPr>
              <a:t>intermediate forms </a:t>
            </a:r>
            <a:r>
              <a:rPr lang="en-US" sz="1600" smtClean="0">
                <a:effectLst>
                  <a:outerShdw blurRad="38100" dist="38100" dir="2700000" algn="tl">
                    <a:srgbClr val="C0C0C0"/>
                  </a:outerShdw>
                </a:effectLst>
                <a:latin typeface="ArialMT" charset="0"/>
                <a:ea typeface="ＭＳ Ｐゴシック" pitchFamily="34" charset="-128"/>
              </a:rPr>
              <a:t>(“transition fossils”) between all groups</a:t>
            </a:r>
          </a:p>
          <a:p>
            <a:pPr lvl="1" eaLnBrk="1" hangingPunct="1"/>
            <a:r>
              <a:rPr lang="en-US" sz="1600" smtClean="0">
                <a:effectLst>
                  <a:outerShdw blurRad="38100" dist="38100" dir="2700000" algn="tl">
                    <a:srgbClr val="C0C0C0"/>
                  </a:outerShdw>
                </a:effectLst>
                <a:latin typeface="ArialMT" charset="0"/>
                <a:ea typeface="ＭＳ Ｐゴシック" pitchFamily="34" charset="-128"/>
              </a:rPr>
              <a:t> Nearly all fossils can be regarded as “intermediate forms” in some sense.</a:t>
            </a:r>
          </a:p>
          <a:p>
            <a:pPr lvl="1" eaLnBrk="1" hangingPunct="1"/>
            <a:r>
              <a:rPr lang="en-US" sz="1600" smtClean="0">
                <a:effectLst>
                  <a:outerShdw blurRad="38100" dist="38100" dir="2700000" algn="tl">
                    <a:srgbClr val="C0C0C0"/>
                  </a:outerShdw>
                </a:effectLst>
                <a:latin typeface="ArialMT" charset="0"/>
                <a:ea typeface="ＭＳ Ｐゴシック" pitchFamily="34" charset="-128"/>
              </a:rPr>
              <a:t>The most dramatic ones are between (and therefore linking):</a:t>
            </a:r>
            <a:r>
              <a:rPr lang="en-US" sz="1600" smtClean="0">
                <a:effectLst>
                  <a:outerShdw blurRad="38100" dist="38100" dir="2700000" algn="tl">
                    <a:srgbClr val="C0C0C0"/>
                  </a:outerShdw>
                </a:effectLst>
                <a:latin typeface="Helvetica" pitchFamily="-110" charset="0"/>
                <a:ea typeface="ＭＳ Ｐゴシック" pitchFamily="34" charset="-128"/>
              </a:rPr>
              <a:t> </a:t>
            </a:r>
            <a:endParaRPr lang="en-US" sz="1600" smtClean="0">
              <a:effectLst>
                <a:outerShdw blurRad="38100" dist="38100" dir="2700000" algn="tl">
                  <a:srgbClr val="C0C0C0"/>
                </a:outerShdw>
              </a:effectLst>
              <a:latin typeface="ArialMT" charset="0"/>
              <a:ea typeface="ＭＳ Ｐゴシック" pitchFamily="34" charset="-128"/>
            </a:endParaRPr>
          </a:p>
          <a:p>
            <a:pPr lvl="2" eaLnBrk="1" hangingPunct="1"/>
            <a:r>
              <a:rPr lang="en-US" sz="1400" smtClean="0">
                <a:effectLst>
                  <a:outerShdw blurRad="38100" dist="38100" dir="2700000" algn="tl">
                    <a:srgbClr val="C0C0C0"/>
                  </a:outerShdw>
                </a:effectLst>
                <a:latin typeface="ArialMT" charset="0"/>
                <a:ea typeface="ＭＳ Ｐゴシック" pitchFamily="34" charset="-128"/>
              </a:rPr>
              <a:t>jawless fish and cartilaginous fish</a:t>
            </a:r>
          </a:p>
          <a:p>
            <a:pPr lvl="2" eaLnBrk="1" hangingPunct="1"/>
            <a:r>
              <a:rPr lang="en-US" sz="1400" smtClean="0">
                <a:effectLst>
                  <a:outerShdw blurRad="38100" dist="38100" dir="2700000" algn="tl">
                    <a:srgbClr val="C0C0C0"/>
                  </a:outerShdw>
                </a:effectLst>
                <a:latin typeface="ArialMT" charset="0"/>
                <a:ea typeface="ＭＳ Ｐゴシック" pitchFamily="34" charset="-128"/>
              </a:rPr>
              <a:t>cartilaginous fish and bony fish</a:t>
            </a:r>
            <a:r>
              <a:rPr lang="en-US" sz="1400" smtClean="0">
                <a:effectLst>
                  <a:outerShdw blurRad="38100" dist="38100" dir="2700000" algn="tl">
                    <a:srgbClr val="C0C0C0"/>
                  </a:outerShdw>
                </a:effectLst>
                <a:latin typeface="Helvetica" pitchFamily="-110" charset="0"/>
                <a:ea typeface="ＭＳ Ｐゴシック" pitchFamily="34" charset="-128"/>
              </a:rPr>
              <a:t> </a:t>
            </a:r>
            <a:endParaRPr lang="en-US" sz="1400" smtClean="0">
              <a:effectLst>
                <a:outerShdw blurRad="38100" dist="38100" dir="2700000" algn="tl">
                  <a:srgbClr val="C0C0C0"/>
                </a:outerShdw>
              </a:effectLst>
              <a:latin typeface="ArialMT" charset="0"/>
              <a:ea typeface="ＭＳ Ｐゴシック" pitchFamily="34" charset="-128"/>
            </a:endParaRPr>
          </a:p>
          <a:p>
            <a:pPr lvl="2" eaLnBrk="1" hangingPunct="1"/>
            <a:r>
              <a:rPr lang="en-US" sz="1400" smtClean="0">
                <a:effectLst>
                  <a:outerShdw blurRad="38100" dist="38100" dir="2700000" algn="tl">
                    <a:srgbClr val="C0C0C0"/>
                  </a:outerShdw>
                </a:effectLst>
                <a:latin typeface="ArialMT" charset="0"/>
                <a:ea typeface="ＭＳ Ｐゴシック" pitchFamily="34" charset="-128"/>
              </a:rPr>
              <a:t>fish and amphibians</a:t>
            </a:r>
            <a:r>
              <a:rPr lang="en-US" sz="1400" smtClean="0">
                <a:effectLst>
                  <a:outerShdw blurRad="38100" dist="38100" dir="2700000" algn="tl">
                    <a:srgbClr val="C0C0C0"/>
                  </a:outerShdw>
                </a:effectLst>
                <a:latin typeface="Helvetica" pitchFamily="-110" charset="0"/>
                <a:ea typeface="ＭＳ Ｐゴシック" pitchFamily="34" charset="-128"/>
              </a:rPr>
              <a:t> </a:t>
            </a:r>
            <a:endParaRPr lang="en-US" sz="1400" smtClean="0">
              <a:effectLst>
                <a:outerShdw blurRad="38100" dist="38100" dir="2700000" algn="tl">
                  <a:srgbClr val="C0C0C0"/>
                </a:outerShdw>
              </a:effectLst>
              <a:latin typeface="ArialMT" charset="0"/>
              <a:ea typeface="ＭＳ Ｐゴシック" pitchFamily="34" charset="-128"/>
            </a:endParaRPr>
          </a:p>
          <a:p>
            <a:pPr lvl="2" eaLnBrk="1" hangingPunct="1"/>
            <a:r>
              <a:rPr lang="en-US" sz="1400" smtClean="0">
                <a:effectLst>
                  <a:outerShdw blurRad="38100" dist="38100" dir="2700000" algn="tl">
                    <a:srgbClr val="C0C0C0"/>
                  </a:outerShdw>
                </a:effectLst>
                <a:latin typeface="ArialMT" charset="0"/>
                <a:ea typeface="ＭＳ Ｐゴシック" pitchFamily="34" charset="-128"/>
              </a:rPr>
              <a:t>among amphibians </a:t>
            </a:r>
          </a:p>
          <a:p>
            <a:pPr lvl="2" eaLnBrk="1" hangingPunct="1"/>
            <a:r>
              <a:rPr lang="en-US" sz="1400" smtClean="0">
                <a:effectLst>
                  <a:outerShdw blurRad="38100" dist="38100" dir="2700000" algn="tl">
                    <a:srgbClr val="C0C0C0"/>
                  </a:outerShdw>
                </a:effectLst>
                <a:latin typeface="ArialMT" charset="0"/>
                <a:ea typeface="ＭＳ Ｐゴシック" pitchFamily="34" charset="-128"/>
              </a:rPr>
              <a:t>amphibians and amniotes</a:t>
            </a:r>
          </a:p>
          <a:p>
            <a:pPr lvl="2" eaLnBrk="1" hangingPunct="1"/>
            <a:r>
              <a:rPr lang="en-US" sz="1400" smtClean="0">
                <a:effectLst>
                  <a:outerShdw blurRad="38100" dist="38100" dir="2700000" algn="tl">
                    <a:srgbClr val="C0C0C0"/>
                  </a:outerShdw>
                </a:effectLst>
                <a:latin typeface="ArialMT" charset="0"/>
                <a:ea typeface="ＭＳ Ｐゴシック" pitchFamily="34" charset="-128"/>
              </a:rPr>
              <a:t>among reptiles</a:t>
            </a:r>
            <a:r>
              <a:rPr lang="en-US" sz="1400" smtClean="0">
                <a:effectLst>
                  <a:outerShdw blurRad="38100" dist="38100" dir="2700000" algn="tl">
                    <a:srgbClr val="C0C0C0"/>
                  </a:outerShdw>
                </a:effectLst>
                <a:latin typeface="Helvetica" pitchFamily="-110" charset="0"/>
                <a:ea typeface="ＭＳ Ｐゴシック" pitchFamily="34" charset="-128"/>
              </a:rPr>
              <a:t> </a:t>
            </a:r>
            <a:endParaRPr lang="en-US" sz="1400" smtClean="0">
              <a:effectLst>
                <a:outerShdw blurRad="38100" dist="38100" dir="2700000" algn="tl">
                  <a:srgbClr val="C0C0C0"/>
                </a:outerShdw>
              </a:effectLst>
              <a:latin typeface="ArialMT" charset="0"/>
              <a:ea typeface="ＭＳ Ｐゴシック" pitchFamily="34" charset="-128"/>
            </a:endParaRPr>
          </a:p>
          <a:p>
            <a:pPr lvl="2" eaLnBrk="1" hangingPunct="1"/>
            <a:r>
              <a:rPr lang="en-US" sz="1400" smtClean="0">
                <a:effectLst>
                  <a:outerShdw blurRad="38100" dist="38100" dir="2700000" algn="tl">
                    <a:srgbClr val="C0C0C0"/>
                  </a:outerShdw>
                </a:effectLst>
                <a:latin typeface="ArialMT" charset="0"/>
                <a:ea typeface="ＭＳ Ｐゴシック" pitchFamily="34" charset="-128"/>
              </a:rPr>
              <a:t>reptiles and birds</a:t>
            </a:r>
          </a:p>
          <a:p>
            <a:pPr lvl="2" eaLnBrk="1" hangingPunct="1"/>
            <a:r>
              <a:rPr lang="en-US" sz="1400" smtClean="0">
                <a:effectLst>
                  <a:outerShdw blurRad="38100" dist="38100" dir="2700000" algn="tl">
                    <a:srgbClr val="C0C0C0"/>
                  </a:outerShdw>
                </a:effectLst>
                <a:latin typeface="ArialMT" charset="0"/>
                <a:ea typeface="ＭＳ Ｐゴシック" pitchFamily="34" charset="-128"/>
              </a:rPr>
              <a:t>reptiles and mammals</a:t>
            </a:r>
            <a:r>
              <a:rPr lang="en-US" sz="1400" smtClean="0">
                <a:effectLst>
                  <a:outerShdw blurRad="38100" dist="38100" dir="2700000" algn="tl">
                    <a:srgbClr val="C0C0C0"/>
                  </a:outerShdw>
                </a:effectLst>
                <a:latin typeface="Helvetica" pitchFamily="-110" charset="0"/>
                <a:ea typeface="ＭＳ Ｐゴシック" pitchFamily="34" charset="-128"/>
              </a:rPr>
              <a:t> </a:t>
            </a:r>
            <a:endParaRPr lang="en-US" sz="1400" smtClean="0">
              <a:effectLst>
                <a:outerShdw blurRad="38100" dist="38100" dir="2700000" algn="tl">
                  <a:srgbClr val="C0C0C0"/>
                </a:outerShdw>
              </a:effectLst>
              <a:latin typeface="ArialMT" charset="0"/>
              <a:ea typeface="ＭＳ Ｐゴシック" pitchFamily="34" charset="-128"/>
            </a:endParaRPr>
          </a:p>
          <a:p>
            <a:pPr lvl="2" eaLnBrk="1" hangingPunct="1"/>
            <a:r>
              <a:rPr lang="en-US" sz="1400" smtClean="0">
                <a:effectLst>
                  <a:outerShdw blurRad="38100" dist="38100" dir="2700000" algn="tl">
                    <a:srgbClr val="C0C0C0"/>
                  </a:outerShdw>
                </a:effectLst>
                <a:latin typeface="ArialMT" charset="0"/>
                <a:ea typeface="ＭＳ Ｐゴシック" pitchFamily="34" charset="-128"/>
              </a:rPr>
              <a:t>among mammals</a:t>
            </a:r>
          </a:p>
          <a:p>
            <a:pPr lvl="2" eaLnBrk="1" hangingPunct="1"/>
            <a:r>
              <a:rPr lang="en-US" sz="1400" smtClean="0">
                <a:effectLst>
                  <a:outerShdw blurRad="38100" dist="38100" dir="2700000" algn="tl">
                    <a:srgbClr val="C0C0C0"/>
                  </a:outerShdw>
                </a:effectLst>
                <a:latin typeface="ArialMT" charset="0"/>
                <a:ea typeface="ＭＳ Ｐゴシック" pitchFamily="34" charset="-128"/>
              </a:rPr>
              <a:t>apes to humans </a:t>
            </a:r>
          </a:p>
          <a:p>
            <a:pPr lvl="1" eaLnBrk="1" hangingPunct="1"/>
            <a:r>
              <a:rPr lang="en-US" sz="1600" smtClean="0">
                <a:effectLst>
                  <a:outerShdw blurRad="38100" dist="38100" dir="2700000" algn="tl">
                    <a:srgbClr val="C0C0C0"/>
                  </a:outerShdw>
                </a:effectLst>
                <a:latin typeface="ArialMT" charset="0"/>
                <a:ea typeface="ＭＳ Ｐゴシック" pitchFamily="34" charset="-128"/>
              </a:rPr>
              <a:t>Some of these will be featured in later lectures.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457200" y="274638"/>
            <a:ext cx="8229600" cy="838200"/>
          </a:xfrm>
        </p:spPr>
        <p:txBody>
          <a:bodyPr/>
          <a:lstStyle/>
          <a:p>
            <a:pPr eaLnBrk="1" hangingPunct="1"/>
            <a:r>
              <a:rPr lang="en-US" sz="3200" smtClean="0">
                <a:effectLst>
                  <a:outerShdw blurRad="38100" dist="38100" dir="2700000" algn="tl">
                    <a:srgbClr val="C0C0C0"/>
                  </a:outerShdw>
                </a:effectLst>
                <a:latin typeface="ArialMS" charset="0"/>
                <a:ea typeface="ＭＳ Ｐゴシック" pitchFamily="34" charset="-128"/>
              </a:rPr>
              <a:t>Why fossils are so comparatively rare</a:t>
            </a:r>
            <a:endParaRPr lang="en-US" smtClean="0">
              <a:effectLst>
                <a:outerShdw blurRad="38100" dist="38100" dir="2700000" algn="tl">
                  <a:srgbClr val="C0C0C0"/>
                </a:outerShdw>
              </a:effectLst>
              <a:latin typeface="ArialMS" charset="0"/>
              <a:ea typeface="ＭＳ Ｐゴシック" pitchFamily="34" charset="-128"/>
            </a:endParaRPr>
          </a:p>
        </p:txBody>
      </p:sp>
      <p:sp>
        <p:nvSpPr>
          <p:cNvPr id="18435" name="Rectangle 3"/>
          <p:cNvSpPr>
            <a:spLocks noGrp="1" noRot="1" noChangeArrowheads="1"/>
          </p:cNvSpPr>
          <p:nvPr>
            <p:ph type="body" idx="1"/>
          </p:nvPr>
        </p:nvSpPr>
        <p:spPr>
          <a:xfrm>
            <a:off x="381000" y="1676400"/>
            <a:ext cx="8305800" cy="4724400"/>
          </a:xfrm>
        </p:spPr>
        <p:txBody>
          <a:bodyPr/>
          <a:lstStyle/>
          <a:p>
            <a:pPr eaLnBrk="1" hangingPunct="1"/>
            <a:r>
              <a:rPr lang="en-US" sz="1800" smtClean="0">
                <a:effectLst>
                  <a:outerShdw blurRad="38100" dist="38100" dir="2700000" algn="tl">
                    <a:srgbClr val="C0C0C0"/>
                  </a:outerShdw>
                </a:effectLst>
                <a:latin typeface="ArialMS" charset="0"/>
                <a:ea typeface="ＭＳ Ｐゴシック" pitchFamily="34" charset="-128"/>
              </a:rPr>
              <a:t>Many organisms do not fossilize readily because</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lack hard parts</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are very delicate, or </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live in environments where decay is very rapid (like moist tropical forests)</a:t>
            </a:r>
            <a:r>
              <a:rPr lang="en-US" sz="1600" smtClean="0">
                <a:effectLst>
                  <a:outerShdw blurRad="38100" dist="38100" dir="2700000" algn="tl">
                    <a:srgbClr val="C0C0C0"/>
                  </a:outerShdw>
                </a:effectLst>
                <a:latin typeface="Helvetica" pitchFamily="-110" charset="0"/>
                <a:ea typeface="ＭＳ Ｐゴシック" pitchFamily="34" charset="-128"/>
              </a:rPr>
              <a:t> </a:t>
            </a:r>
            <a:endParaRPr lang="en-US" sz="1600" smtClean="0">
              <a:effectLst>
                <a:outerShdw blurRad="38100" dist="38100" dir="2700000" algn="tl">
                  <a:srgbClr val="C0C0C0"/>
                </a:outerShdw>
              </a:effectLst>
              <a:latin typeface="ArialMS" charset="0"/>
              <a:ea typeface="ＭＳ Ｐゴシック" pitchFamily="34" charset="-128"/>
            </a:endParaRPr>
          </a:p>
          <a:p>
            <a:pPr eaLnBrk="1" hangingPunct="1"/>
            <a:r>
              <a:rPr lang="en-US" sz="1800" smtClean="0">
                <a:effectLst>
                  <a:outerShdw blurRad="38100" dist="38100" dir="2700000" algn="tl">
                    <a:srgbClr val="C0C0C0"/>
                  </a:outerShdw>
                </a:effectLst>
                <a:latin typeface="ArialMS" charset="0"/>
                <a:ea typeface="ＭＳ Ｐゴシック" pitchFamily="34" charset="-128"/>
              </a:rPr>
              <a:t>Fossilization requires sedimentary rock. </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Sediments typically contain only a small fraction of the species that inhabited that region</a:t>
            </a:r>
            <a:r>
              <a:rPr lang="en-US" sz="1600" smtClean="0">
                <a:effectLst>
                  <a:outerShdw blurRad="38100" dist="38100" dir="2700000" algn="tl">
                    <a:srgbClr val="C0C0C0"/>
                  </a:outerShdw>
                </a:effectLst>
                <a:latin typeface="Helvetica" pitchFamily="-110" charset="0"/>
                <a:ea typeface="ＭＳ Ｐゴシック" pitchFamily="34" charset="-128"/>
              </a:rPr>
              <a:t>.</a:t>
            </a:r>
            <a:endParaRPr lang="en-US" sz="1600" smtClean="0">
              <a:effectLst>
                <a:outerShdw blurRad="38100" dist="38100" dir="2700000" algn="tl">
                  <a:srgbClr val="C0C0C0"/>
                </a:outerShdw>
              </a:effectLst>
              <a:latin typeface="ArialMS" charset="0"/>
              <a:ea typeface="ＭＳ Ｐゴシック" pitchFamily="34" charset="-128"/>
            </a:endParaRPr>
          </a:p>
          <a:p>
            <a:pPr lvl="1" eaLnBrk="1" hangingPunct="1"/>
            <a:r>
              <a:rPr lang="en-US" sz="1600" smtClean="0">
                <a:effectLst>
                  <a:outerShdw blurRad="38100" dist="38100" dir="2700000" algn="tl">
                    <a:srgbClr val="C0C0C0"/>
                  </a:outerShdw>
                </a:effectLst>
                <a:latin typeface="ArialMS" charset="0"/>
                <a:ea typeface="ＭＳ Ｐゴシック" pitchFamily="34" charset="-128"/>
              </a:rPr>
              <a:t>Fossil-containing sediments must first become solidified into rock, and</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the rock must persist for millions of years without being eroded, metamorphosed, or subducted</a:t>
            </a:r>
            <a:r>
              <a:rPr lang="en-US" sz="1600" smtClean="0">
                <a:effectLst>
                  <a:outerShdw blurRad="38100" dist="38100" dir="2700000" algn="tl">
                    <a:srgbClr val="C0C0C0"/>
                  </a:outerShdw>
                </a:effectLst>
                <a:latin typeface="Helvetica" pitchFamily="-110" charset="0"/>
                <a:ea typeface="ＭＳ Ｐゴシック" pitchFamily="34" charset="-128"/>
              </a:rPr>
              <a:t> </a:t>
            </a:r>
            <a:endParaRPr lang="en-US" sz="1600" smtClean="0">
              <a:effectLst>
                <a:outerShdw blurRad="38100" dist="38100" dir="2700000" algn="tl">
                  <a:srgbClr val="C0C0C0"/>
                </a:outerShdw>
              </a:effectLst>
              <a:latin typeface="ArialMS" charset="0"/>
              <a:ea typeface="ＭＳ Ｐゴシック" pitchFamily="34" charset="-128"/>
            </a:endParaRPr>
          </a:p>
          <a:p>
            <a:pPr eaLnBrk="1" hangingPunct="1"/>
            <a:r>
              <a:rPr lang="en-US" sz="1800" smtClean="0">
                <a:effectLst>
                  <a:outerShdw blurRad="38100" dist="38100" dir="2700000" algn="tl">
                    <a:srgbClr val="C0C0C0"/>
                  </a:outerShdw>
                </a:effectLst>
                <a:latin typeface="ArialMS" charset="0"/>
                <a:ea typeface="ＭＳ Ｐゴシック" pitchFamily="34" charset="-128"/>
              </a:rPr>
              <a:t>For fossils to be eventually found, the rock containing them must be exposed and then found by a paleontologist.</a:t>
            </a:r>
          </a:p>
          <a:p>
            <a:pPr eaLnBrk="1" hangingPunct="1"/>
            <a:r>
              <a:rPr lang="en-US" sz="1800" smtClean="0">
                <a:effectLst>
                  <a:outerShdw blurRad="38100" dist="38100" dir="2700000" algn="tl">
                    <a:srgbClr val="C0C0C0"/>
                  </a:outerShdw>
                </a:effectLst>
                <a:latin typeface="ArialMS" charset="0"/>
                <a:ea typeface="ＭＳ Ｐゴシック" pitchFamily="34" charset="-128"/>
              </a:rPr>
              <a:t>The evolutionary changes may have occurred in another area.</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therefore don’t show up in the otherwise appropriate rock, or</a:t>
            </a:r>
          </a:p>
          <a:p>
            <a:pPr lvl="1" eaLnBrk="1" hangingPunct="1"/>
            <a:r>
              <a:rPr lang="en-US" sz="1600" smtClean="0">
                <a:effectLst>
                  <a:outerShdw blurRad="38100" dist="38100" dir="2700000" algn="tl">
                    <a:srgbClr val="C0C0C0"/>
                  </a:outerShdw>
                </a:effectLst>
                <a:latin typeface="ArialMS" charset="0"/>
                <a:ea typeface="ＭＳ Ｐゴシック" pitchFamily="34" charset="-128"/>
              </a:rPr>
              <a:t>fossils of the fully formed species may show up in an overlying rock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457200" y="274638"/>
            <a:ext cx="8229600" cy="762000"/>
          </a:xfrm>
        </p:spPr>
        <p:txBody>
          <a:bodyPr>
            <a:normAutofit fontScale="90000"/>
          </a:bodyPr>
          <a:lstStyle/>
          <a:p>
            <a:pPr eaLnBrk="1" hangingPunct="1"/>
            <a:r>
              <a:rPr lang="en-US" sz="4000" smtClean="0">
                <a:effectLst>
                  <a:outerShdw blurRad="38100" dist="38100" dir="2700000" algn="tl">
                    <a:srgbClr val="C0C0C0"/>
                  </a:outerShdw>
                </a:effectLst>
                <a:latin typeface="ArialMS" charset="0"/>
                <a:ea typeface="ＭＳ Ｐゴシック" pitchFamily="34" charset="-128"/>
              </a:rPr>
              <a:t>The fossil record -- ordered by complexity</a:t>
            </a:r>
            <a:endParaRPr lang="en-US" smtClean="0">
              <a:effectLst>
                <a:outerShdw blurRad="38100" dist="38100" dir="2700000" algn="tl">
                  <a:srgbClr val="C0C0C0"/>
                </a:outerShdw>
              </a:effectLst>
              <a:latin typeface="ArialMS" charset="0"/>
              <a:ea typeface="ＭＳ Ｐゴシック" pitchFamily="34" charset="-128"/>
            </a:endParaRPr>
          </a:p>
        </p:txBody>
      </p:sp>
      <p:sp>
        <p:nvSpPr>
          <p:cNvPr id="19459" name="Rectangle 3"/>
          <p:cNvSpPr>
            <a:spLocks noGrp="1" noRot="1" noChangeArrowheads="1"/>
          </p:cNvSpPr>
          <p:nvPr>
            <p:ph type="body" idx="1"/>
          </p:nvPr>
        </p:nvSpPr>
        <p:spPr>
          <a:xfrm>
            <a:off x="762000" y="2057400"/>
            <a:ext cx="7848600" cy="4572000"/>
          </a:xfrm>
        </p:spPr>
        <p:txBody>
          <a:bodyPr/>
          <a:lstStyle/>
          <a:p>
            <a:pPr eaLnBrk="1" hangingPunct="1"/>
            <a:r>
              <a:rPr lang="en-US" sz="2800" smtClean="0">
                <a:effectLst>
                  <a:outerShdw blurRad="38100" dist="38100" dir="2700000" algn="tl">
                    <a:srgbClr val="C0C0C0"/>
                  </a:outerShdw>
                </a:effectLst>
                <a:latin typeface="ArialMS" charset="0"/>
                <a:ea typeface="ＭＳ Ｐゴシック" pitchFamily="34" charset="-128"/>
              </a:rPr>
              <a:t>Organisms at the top of Wm. Smith’s table are the </a:t>
            </a:r>
            <a:r>
              <a:rPr lang="en-US" sz="2800" i="1" smtClean="0">
                <a:effectLst>
                  <a:outerShdw blurRad="38100" dist="38100" dir="2700000" algn="tl">
                    <a:srgbClr val="C0C0C0"/>
                  </a:outerShdw>
                </a:effectLst>
                <a:latin typeface="ArialMS" charset="0"/>
                <a:ea typeface="ＭＳ Ｐゴシック" pitchFamily="34" charset="-128"/>
              </a:rPr>
              <a:t>only </a:t>
            </a:r>
            <a:r>
              <a:rPr lang="en-US" sz="2800" smtClean="0">
                <a:effectLst>
                  <a:outerShdw blurRad="38100" dist="38100" dir="2700000" algn="tl">
                    <a:srgbClr val="C0C0C0"/>
                  </a:outerShdw>
                </a:effectLst>
                <a:latin typeface="ArialMS" charset="0"/>
                <a:ea typeface="ＭＳ Ｐゴシック" pitchFamily="34" charset="-128"/>
              </a:rPr>
              <a:t>organisms found in deeper (older) strata</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r>
              <a:rPr lang="en-US" sz="2800" smtClean="0">
                <a:effectLst>
                  <a:outerShdw blurRad="38100" dist="38100" dir="2700000" algn="tl">
                    <a:srgbClr val="C0C0C0"/>
                  </a:outerShdw>
                </a:effectLst>
                <a:latin typeface="ArialMS" charset="0"/>
                <a:ea typeface="ＭＳ Ｐゴシック" pitchFamily="34" charset="-128"/>
              </a:rPr>
              <a:t>Organisms at the bottom of the table are found </a:t>
            </a:r>
            <a:r>
              <a:rPr lang="en-US" sz="2800" i="1" smtClean="0">
                <a:effectLst>
                  <a:outerShdw blurRad="38100" dist="38100" dir="2700000" algn="tl">
                    <a:srgbClr val="C0C0C0"/>
                  </a:outerShdw>
                </a:effectLst>
                <a:latin typeface="ArialMS" charset="0"/>
                <a:ea typeface="ＭＳ Ｐゴシック" pitchFamily="34" charset="-128"/>
              </a:rPr>
              <a:t>only </a:t>
            </a:r>
            <a:r>
              <a:rPr lang="en-US" sz="2800" smtClean="0">
                <a:effectLst>
                  <a:outerShdw blurRad="38100" dist="38100" dir="2700000" algn="tl">
                    <a:srgbClr val="C0C0C0"/>
                  </a:outerShdw>
                </a:effectLst>
                <a:latin typeface="ArialMS" charset="0"/>
                <a:ea typeface="ＭＳ Ｐゴシック" pitchFamily="34" charset="-128"/>
              </a:rPr>
              <a:t>in shallower (younger) strata</a:t>
            </a:r>
            <a:r>
              <a:rPr lang="en-US" sz="2800" smtClean="0">
                <a:effectLst>
                  <a:outerShdw blurRad="38100" dist="38100" dir="2700000" algn="tl">
                    <a:srgbClr val="C0C0C0"/>
                  </a:outerShdw>
                </a:effectLst>
                <a:latin typeface="Helvetica" pitchFamily="-110" charset="0"/>
                <a:ea typeface="ＭＳ Ｐゴシック" pitchFamily="34" charset="-128"/>
              </a:rPr>
              <a:t> </a:t>
            </a:r>
            <a:endParaRPr lang="en-US" sz="2800" smtClean="0">
              <a:effectLst>
                <a:outerShdw blurRad="38100" dist="38100" dir="2700000" algn="tl">
                  <a:srgbClr val="C0C0C0"/>
                </a:outerShdw>
              </a:effectLst>
              <a:latin typeface="ArialMS" charset="0"/>
              <a:ea typeface="ＭＳ Ｐゴシック" pitchFamily="34" charset="-128"/>
            </a:endParaRPr>
          </a:p>
          <a:p>
            <a:pPr eaLnBrk="1" hangingPunct="1"/>
            <a:r>
              <a:rPr lang="en-US" sz="2800" smtClean="0">
                <a:effectLst>
                  <a:outerShdw blurRad="38100" dist="38100" dir="2700000" algn="tl">
                    <a:srgbClr val="C0C0C0"/>
                  </a:outerShdw>
                </a:effectLst>
                <a:latin typeface="ArialMS" charset="0"/>
                <a:ea typeface="ＭＳ Ｐゴシック" pitchFamily="34" charset="-128"/>
              </a:rPr>
              <a:t>So, much simpler, more “primitive” organisms are found in the deepest (older) strata, and increasingly more complex organisms in the top-most (more recent) strata.</a:t>
            </a:r>
            <a:endParaRPr lang="en-US" smtClean="0">
              <a:effectLst>
                <a:outerShdw blurRad="38100" dist="38100" dir="2700000" algn="tl">
                  <a:srgbClr val="C0C0C0"/>
                </a:outerShdw>
              </a:effectLst>
              <a:latin typeface="ArialMS" charset="0"/>
              <a:ea typeface="ＭＳ Ｐゴシック" pitchFamily="34"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4575</Words>
  <Application>Microsoft Office PowerPoint</Application>
  <PresentationFormat>On-screen Show (4:3)</PresentationFormat>
  <Paragraphs>412</Paragraphs>
  <Slides>73</Slides>
  <Notes>5</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The Fossil Record</vt:lpstr>
      <vt:lpstr>Earth’s history by analogy to a single 365- day calendar year</vt:lpstr>
      <vt:lpstr>geological time scale</vt:lpstr>
      <vt:lpstr>Geology Before Darwin by Creationist Geologists and Paleontologists</vt:lpstr>
      <vt:lpstr>Conclusions that were drawn</vt:lpstr>
      <vt:lpstr>An abbreviated summary of the major changes in some of Wm. Smith guide fossils</vt:lpstr>
      <vt:lpstr>General points about the fossil record </vt:lpstr>
      <vt:lpstr>Why fossils are so comparatively rare</vt:lpstr>
      <vt:lpstr>The fossil record -- ordered by complexity</vt:lpstr>
      <vt:lpstr>The fossil record -- ordered by resemblance to extant species</vt:lpstr>
      <vt:lpstr>Slide 11</vt:lpstr>
      <vt:lpstr>Why believe?</vt:lpstr>
      <vt:lpstr>Why believe?</vt:lpstr>
      <vt:lpstr>Why believe?</vt:lpstr>
      <vt:lpstr>Why believe?</vt:lpstr>
      <vt:lpstr>Why believe [cont.]</vt:lpstr>
      <vt:lpstr>Radiometric dating -- Bottom line</vt:lpstr>
      <vt:lpstr>Slide 18</vt:lpstr>
      <vt:lpstr>The fossil record -- predictable and consistent, with no inversions</vt:lpstr>
      <vt:lpstr>The fossil record -- consistent and predictable</vt:lpstr>
      <vt:lpstr>The fossil record -- consistent and predictable</vt:lpstr>
      <vt:lpstr>The fossil record -- consistent and predictable</vt:lpstr>
      <vt:lpstr>The fossil record -- the Paleozoic</vt:lpstr>
      <vt:lpstr>The fossil record -- the Paleozoic</vt:lpstr>
      <vt:lpstr>The fossil record -- the Paleozoic</vt:lpstr>
      <vt:lpstr>Examples of fossil record studies</vt:lpstr>
      <vt:lpstr>The Grand Canyon</vt:lpstr>
      <vt:lpstr>Sedimentology</vt:lpstr>
      <vt:lpstr>Flood geology</vt:lpstr>
      <vt:lpstr>Slide 30</vt:lpstr>
      <vt:lpstr>Grand Canyon Sequence</vt:lpstr>
      <vt:lpstr>Stromatolites</vt:lpstr>
      <vt:lpstr>Grand Canyon Sequence [cont.]</vt:lpstr>
      <vt:lpstr>Grand Canyon Sequence [cont.]</vt:lpstr>
      <vt:lpstr>Tapeats Sandstone</vt:lpstr>
      <vt:lpstr>Bright Angel Shale</vt:lpstr>
      <vt:lpstr>Muav Limestone</vt:lpstr>
      <vt:lpstr>Paleokarsts at the Muav-Temple Butte Interface</vt:lpstr>
      <vt:lpstr>Temple Butte Limestone</vt:lpstr>
      <vt:lpstr>Redwall Limestone</vt:lpstr>
      <vt:lpstr>Supai Group</vt:lpstr>
      <vt:lpstr>Hermit Shale</vt:lpstr>
      <vt:lpstr>Coconino Sandstone</vt:lpstr>
      <vt:lpstr>Changing Facies</vt:lpstr>
      <vt:lpstr>Changing facies in the Pennsylvanian</vt:lpstr>
      <vt:lpstr>Changing facies in the Permian</vt:lpstr>
      <vt:lpstr>The John Day Fossil Beds</vt:lpstr>
      <vt:lpstr>The John Day Fossil Beds</vt:lpstr>
      <vt:lpstr>Clarno Formation</vt:lpstr>
      <vt:lpstr>Clarno Formation</vt:lpstr>
      <vt:lpstr>Clarno Formation</vt:lpstr>
      <vt:lpstr>The John Day Formation</vt:lpstr>
      <vt:lpstr>The John Day Formation</vt:lpstr>
      <vt:lpstr>The John Day Formation</vt:lpstr>
      <vt:lpstr>Columbia River Basalt Formation</vt:lpstr>
      <vt:lpstr>Columbia River Basalt Formation</vt:lpstr>
      <vt:lpstr>Mascall Formation</vt:lpstr>
      <vt:lpstr>Mascall Formation</vt:lpstr>
      <vt:lpstr>The Rattlesnake Formation</vt:lpstr>
      <vt:lpstr>Pleistocene and recent assemblages</vt:lpstr>
      <vt:lpstr>Pleistocene and recent assemblages</vt:lpstr>
      <vt:lpstr>Mesozoic Data</vt:lpstr>
      <vt:lpstr>Cretaceous</vt:lpstr>
      <vt:lpstr>Cretaceous</vt:lpstr>
      <vt:lpstr>Coal Deposits</vt:lpstr>
      <vt:lpstr>Mesozoic Dinosaur Nests</vt:lpstr>
      <vt:lpstr>Jurassic</vt:lpstr>
      <vt:lpstr>Jurassic</vt:lpstr>
      <vt:lpstr>Triassic</vt:lpstr>
      <vt:lpstr>Triassic</vt:lpstr>
      <vt:lpstr>Triassic</vt:lpstr>
      <vt:lpstr>Other evidence</vt:lpstr>
      <vt:lpstr>Transition fossils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Fossil Record</dc:title>
  <dc:creator>Sean Pitman</dc:creator>
  <cp:lastModifiedBy>Sean Pitman</cp:lastModifiedBy>
  <cp:revision>1</cp:revision>
  <dcterms:created xsi:type="dcterms:W3CDTF">2009-06-02T03:27:30Z</dcterms:created>
  <dcterms:modified xsi:type="dcterms:W3CDTF">2009-06-02T03:28:12Z</dcterms:modified>
</cp:coreProperties>
</file>