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5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49F73B-C47C-4400-8D18-BE99CFABDF48}" type="datetimeFigureOut">
              <a:rPr lang="en-US" smtClean="0"/>
              <a:t>6/1/2009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BB3D8-AC23-4619-8F0E-3D1B35DF780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F406C9F-6E2E-4A2D-B4C9-5A194D1E904C}" type="slidenum">
              <a:rPr lang="en-US"/>
              <a:pPr/>
              <a:t>1</a:t>
            </a:fld>
            <a:endParaRPr lang="en-US"/>
          </a:p>
        </p:txBody>
      </p:sp>
      <p:sp>
        <p:nvSpPr>
          <p:cNvPr id="20483" name="Rectangle 2"/>
          <p:cNvSpPr>
            <a:spLocks noChangeArrowheads="1"/>
          </p:cNvSpPr>
          <p:nvPr>
            <p:ph type="sldImg"/>
          </p:nvPr>
        </p:nvSpPr>
        <p:spPr>
          <a:solidFill>
            <a:srgbClr val="FFFFFF"/>
          </a:solidFill>
          <a:ln/>
        </p:spPr>
      </p:sp>
      <p:sp>
        <p:nvSpPr>
          <p:cNvPr id="2048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11A720D-73ED-4A6D-8117-EBDF7BFBFC4A}" type="slidenum">
              <a:rPr lang="en-US"/>
              <a:pPr/>
              <a:t>21</a:t>
            </a:fld>
            <a:endParaRPr lang="en-US"/>
          </a:p>
        </p:txBody>
      </p:sp>
      <p:sp>
        <p:nvSpPr>
          <p:cNvPr id="50179" name="Rectangle 2"/>
          <p:cNvSpPr>
            <a:spLocks noChangeArrowheads="1"/>
          </p:cNvSpPr>
          <p:nvPr>
            <p:ph type="sldImg"/>
          </p:nvPr>
        </p:nvSpPr>
        <p:spPr>
          <a:solidFill>
            <a:srgbClr val="FFFFFF"/>
          </a:solidFill>
          <a:ln/>
        </p:spPr>
      </p:sp>
      <p:sp>
        <p:nvSpPr>
          <p:cNvPr id="5018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Pelvic modifications -- shorter and wider / bowl shaped</a:t>
            </a:r>
          </a:p>
          <a:p>
            <a:pPr eaLnBrk="1" hangingPunct="1"/>
            <a:endParaRPr lang="en-US" smtClean="0"/>
          </a:p>
          <a:p>
            <a:pPr eaLnBrk="1" hangingPunct="1"/>
            <a:r>
              <a:rPr lang="en-US" smtClean="0"/>
              <a:t>Upper legs angled inward to position knees to support body</a:t>
            </a:r>
          </a:p>
          <a:p>
            <a:pPr eaLnBrk="1" hangingPunct="1"/>
            <a:endParaRPr lang="en-US" smtClean="0"/>
          </a:p>
          <a:p>
            <a:pPr eaLnBrk="1" hangingPunct="1"/>
            <a:r>
              <a:rPr lang="en-US" smtClean="0"/>
              <a:t>Shorter and less flexible toes provide more rigid levers</a:t>
            </a:r>
          </a:p>
          <a:p>
            <a:pPr eaLnBrk="1" hangingPunct="1"/>
            <a:endParaRPr lang="en-US" smtClean="0"/>
          </a:p>
          <a:p>
            <a:pPr eaLnBrk="1" hangingPunct="1"/>
            <a:r>
              <a:rPr lang="en-US" smtClean="0"/>
              <a:t>Position of foramen magnum is more forward</a:t>
            </a:r>
          </a:p>
          <a:p>
            <a:pPr eaLnBrk="1" hangingPunct="1"/>
            <a:endParaRPr lang="en-US" smtClean="0"/>
          </a:p>
          <a:p>
            <a:pPr eaLnBrk="1" hangingPunct="1"/>
            <a:r>
              <a:rPr lang="en-US" smtClean="0"/>
              <a:t>Australopithecines divided into gracile and robust species.</a:t>
            </a:r>
          </a:p>
          <a:p>
            <a:pPr eaLnBrk="1" hangingPunct="1"/>
            <a:r>
              <a:rPr lang="en-US" smtClean="0"/>
              <a:t>	The robust are the offshoots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0196862-77DB-44A6-8A90-6E787F014D18}" type="slidenum">
              <a:rPr lang="en-US"/>
              <a:pPr/>
              <a:t>25</a:t>
            </a:fld>
            <a:endParaRPr lang="en-US"/>
          </a:p>
        </p:txBody>
      </p:sp>
      <p:sp>
        <p:nvSpPr>
          <p:cNvPr id="55299" name="Rectangle 2"/>
          <p:cNvSpPr>
            <a:spLocks noChangeArrowheads="1"/>
          </p:cNvSpPr>
          <p:nvPr>
            <p:ph type="sldImg"/>
          </p:nvPr>
        </p:nvSpPr>
        <p:spPr>
          <a:solidFill>
            <a:srgbClr val="FFFFFF"/>
          </a:solidFill>
          <a:ln/>
        </p:spPr>
      </p:sp>
      <p:sp>
        <p:nvSpPr>
          <p:cNvPr id="5530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ACF54D2-E9EC-46DC-B41C-1975DDB9DE88}" type="slidenum">
              <a:rPr lang="en-US"/>
              <a:pPr/>
              <a:t>27</a:t>
            </a:fld>
            <a:endParaRPr lang="en-US"/>
          </a:p>
        </p:txBody>
      </p:sp>
      <p:sp>
        <p:nvSpPr>
          <p:cNvPr id="58371" name="Rectangle 2"/>
          <p:cNvSpPr>
            <a:spLocks noChangeArrowheads="1"/>
          </p:cNvSpPr>
          <p:nvPr>
            <p:ph type="sldImg"/>
          </p:nvPr>
        </p:nvSpPr>
        <p:spPr>
          <a:solidFill>
            <a:srgbClr val="FFFFFF"/>
          </a:solidFill>
          <a:ln/>
        </p:spPr>
      </p:sp>
      <p:sp>
        <p:nvSpPr>
          <p:cNvPr id="5837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1B4FE48-215E-4AA9-B886-DB96E86B9B57}" type="slidenum">
              <a:rPr lang="en-US"/>
              <a:pPr/>
              <a:t>29</a:t>
            </a:fld>
            <a:endParaRPr lang="en-US"/>
          </a:p>
        </p:txBody>
      </p:sp>
      <p:sp>
        <p:nvSpPr>
          <p:cNvPr id="61443" name="Rectangle 2"/>
          <p:cNvSpPr>
            <a:spLocks noChangeArrowheads="1"/>
          </p:cNvSpPr>
          <p:nvPr>
            <p:ph type="sldImg"/>
          </p:nvPr>
        </p:nvSpPr>
        <p:spPr>
          <a:solidFill>
            <a:srgbClr val="FFFFFF"/>
          </a:solidFill>
          <a:ln/>
        </p:spPr>
      </p:sp>
      <p:sp>
        <p:nvSpPr>
          <p:cNvPr id="6144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Less primitive looking with a fully parabolic jaw</a:t>
            </a:r>
          </a:p>
          <a:p>
            <a:pPr eaLnBrk="1" hangingPunct="1"/>
            <a:endParaRPr lang="en-US" smtClean="0"/>
          </a:p>
          <a:p>
            <a:pPr eaLnBrk="1" hangingPunct="1"/>
            <a:r>
              <a:rPr lang="en-US" smtClean="0"/>
              <a:t>Some still think this is an ancestor of </a:t>
            </a:r>
            <a:r>
              <a:rPr lang="en-US" u="sng" smtClean="0"/>
              <a:t>Homo</a:t>
            </a: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3376745-A93B-45F2-BEA9-1137AE11B653}" type="slidenum">
              <a:rPr lang="en-US"/>
              <a:pPr/>
              <a:t>32</a:t>
            </a:fld>
            <a:endParaRPr lang="en-US"/>
          </a:p>
        </p:txBody>
      </p:sp>
      <p:sp>
        <p:nvSpPr>
          <p:cNvPr id="65539" name="Rectangle 2"/>
          <p:cNvSpPr>
            <a:spLocks noChangeArrowheads="1"/>
          </p:cNvSpPr>
          <p:nvPr>
            <p:ph type="sldImg"/>
          </p:nvPr>
        </p:nvSpPr>
        <p:spPr>
          <a:solidFill>
            <a:srgbClr val="FFFFFF"/>
          </a:solidFill>
          <a:ln/>
        </p:spPr>
      </p:sp>
      <p:sp>
        <p:nvSpPr>
          <p:cNvPr id="6554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Some call these Paranthropus</a:t>
            </a:r>
          </a:p>
          <a:p>
            <a:pPr eaLnBrk="1" hangingPunct="1"/>
            <a:endParaRPr lang="en-US" smtClean="0"/>
          </a:p>
          <a:p>
            <a:pPr eaLnBrk="1" hangingPunct="1"/>
            <a:r>
              <a:rPr lang="en-US" smtClean="0"/>
              <a:t>Could be from africanus??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74CDEAD-3B0B-43DD-8C12-6A1714E876A7}" type="slidenum">
              <a:rPr lang="en-US"/>
              <a:pPr/>
              <a:t>34</a:t>
            </a:fld>
            <a:endParaRPr lang="en-US"/>
          </a:p>
        </p:txBody>
      </p:sp>
      <p:sp>
        <p:nvSpPr>
          <p:cNvPr id="68611" name="Rectangle 2"/>
          <p:cNvSpPr>
            <a:spLocks noChangeArrowheads="1"/>
          </p:cNvSpPr>
          <p:nvPr>
            <p:ph type="sldImg"/>
          </p:nvPr>
        </p:nvSpPr>
        <p:spPr>
          <a:solidFill>
            <a:srgbClr val="FFFFFF"/>
          </a:solidFill>
          <a:ln/>
        </p:spPr>
      </p:sp>
      <p:sp>
        <p:nvSpPr>
          <p:cNvPr id="6861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27ED81A-92C9-4902-B740-AC5B6B7E18E9}" type="slidenum">
              <a:rPr lang="en-US"/>
              <a:pPr/>
              <a:t>36</a:t>
            </a:fld>
            <a:endParaRPr lang="en-US"/>
          </a:p>
        </p:txBody>
      </p:sp>
      <p:sp>
        <p:nvSpPr>
          <p:cNvPr id="71683" name="Rectangle 2"/>
          <p:cNvSpPr>
            <a:spLocks noChangeArrowheads="1"/>
          </p:cNvSpPr>
          <p:nvPr>
            <p:ph type="sldImg"/>
          </p:nvPr>
        </p:nvSpPr>
        <p:spPr>
          <a:solidFill>
            <a:srgbClr val="FFFFFF"/>
          </a:solidFill>
          <a:ln/>
        </p:spPr>
      </p:sp>
      <p:sp>
        <p:nvSpPr>
          <p:cNvPr id="7168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A254AB3-391E-442F-9FEB-5724A9DD1493}" type="slidenum">
              <a:rPr lang="en-US"/>
              <a:pPr/>
              <a:t>38</a:t>
            </a:fld>
            <a:endParaRPr lang="en-US"/>
          </a:p>
        </p:txBody>
      </p:sp>
      <p:sp>
        <p:nvSpPr>
          <p:cNvPr id="74755" name="Rectangle 2"/>
          <p:cNvSpPr>
            <a:spLocks noChangeArrowheads="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BD4D3C2-93F2-4150-AA29-7BB32EC924AE}" type="slidenum">
              <a:rPr lang="en-US"/>
              <a:pPr/>
              <a:t>40</a:t>
            </a:fld>
            <a:endParaRPr lang="en-US"/>
          </a:p>
        </p:txBody>
      </p:sp>
      <p:sp>
        <p:nvSpPr>
          <p:cNvPr id="77827" name="Rectangle 2"/>
          <p:cNvSpPr>
            <a:spLocks noChangeArrowheads="1"/>
          </p:cNvSpPr>
          <p:nvPr>
            <p:ph type="sldImg"/>
          </p:nvPr>
        </p:nvSpPr>
        <p:spPr>
          <a:solidFill>
            <a:srgbClr val="FFFFFF"/>
          </a:solidFill>
          <a:ln/>
        </p:spPr>
      </p:sp>
      <p:sp>
        <p:nvSpPr>
          <p:cNvPr id="778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52FD041-CDE2-413A-94BC-87586301E68B}" type="slidenum">
              <a:rPr lang="en-US"/>
              <a:pPr/>
              <a:t>44</a:t>
            </a:fld>
            <a:endParaRPr lang="en-US"/>
          </a:p>
        </p:txBody>
      </p:sp>
      <p:sp>
        <p:nvSpPr>
          <p:cNvPr id="82947" name="Rectangle 2"/>
          <p:cNvSpPr>
            <a:spLocks noChangeArrowheads="1"/>
          </p:cNvSpPr>
          <p:nvPr>
            <p:ph type="sldImg"/>
          </p:nvPr>
        </p:nvSpPr>
        <p:spPr>
          <a:solidFill>
            <a:srgbClr val="FFFFFF"/>
          </a:solidFill>
          <a:ln/>
        </p:spPr>
      </p:sp>
      <p:sp>
        <p:nvSpPr>
          <p:cNvPr id="8294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C3FB9BE-9D46-44C8-9FB2-A8A3948622C9}" type="slidenum">
              <a:rPr lang="en-US"/>
              <a:pPr/>
              <a:t>2</a:t>
            </a:fld>
            <a:endParaRPr lang="en-US"/>
          </a:p>
        </p:txBody>
      </p:sp>
      <p:sp>
        <p:nvSpPr>
          <p:cNvPr id="22531" name="Rectangle 2"/>
          <p:cNvSpPr>
            <a:spLocks noChangeArrowheads="1"/>
          </p:cNvSpPr>
          <p:nvPr>
            <p:ph type="sldImg"/>
          </p:nvPr>
        </p:nvSpPr>
        <p:spPr>
          <a:solidFill>
            <a:srgbClr val="FFFFFF"/>
          </a:solidFill>
          <a:ln/>
        </p:spPr>
      </p:sp>
      <p:sp>
        <p:nvSpPr>
          <p:cNvPr id="2253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C1F5E4F-51AB-4B4D-A563-6C607678E600}" type="slidenum">
              <a:rPr lang="en-US"/>
              <a:pPr/>
              <a:t>46</a:t>
            </a:fld>
            <a:endParaRPr lang="en-US"/>
          </a:p>
        </p:txBody>
      </p:sp>
      <p:sp>
        <p:nvSpPr>
          <p:cNvPr id="86019" name="Rectangle 2"/>
          <p:cNvSpPr>
            <a:spLocks noChangeArrowheads="1"/>
          </p:cNvSpPr>
          <p:nvPr>
            <p:ph type="sldImg"/>
          </p:nvPr>
        </p:nvSpPr>
        <p:spPr>
          <a:solidFill>
            <a:srgbClr val="FFFFFF"/>
          </a:solidFill>
          <a:ln/>
        </p:spPr>
      </p:sp>
      <p:sp>
        <p:nvSpPr>
          <p:cNvPr id="8602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2129877-800E-4721-9873-CB8139549537}" type="slidenum">
              <a:rPr lang="en-US"/>
              <a:pPr/>
              <a:t>48</a:t>
            </a:fld>
            <a:endParaRPr lang="en-US"/>
          </a:p>
        </p:txBody>
      </p:sp>
      <p:sp>
        <p:nvSpPr>
          <p:cNvPr id="89091" name="Rectangle 2"/>
          <p:cNvSpPr>
            <a:spLocks noChangeArrowheads="1"/>
          </p:cNvSpPr>
          <p:nvPr>
            <p:ph type="sldImg"/>
          </p:nvPr>
        </p:nvSpPr>
        <p:spPr>
          <a:solidFill>
            <a:srgbClr val="FFFFFF"/>
          </a:solidFill>
          <a:ln/>
        </p:spPr>
      </p:sp>
      <p:sp>
        <p:nvSpPr>
          <p:cNvPr id="890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844EBF3-F57F-4A76-9F01-B2A407C3C9F6}" type="slidenum">
              <a:rPr lang="en-US"/>
              <a:pPr/>
              <a:t>55</a:t>
            </a:fld>
            <a:endParaRPr lang="en-US"/>
          </a:p>
        </p:txBody>
      </p:sp>
      <p:sp>
        <p:nvSpPr>
          <p:cNvPr id="97283" name="Rectangle 2"/>
          <p:cNvSpPr>
            <a:spLocks noChangeArrowheads="1"/>
          </p:cNvSpPr>
          <p:nvPr>
            <p:ph type="sldImg"/>
          </p:nvPr>
        </p:nvSpPr>
        <p:spPr>
          <a:solidFill>
            <a:srgbClr val="FFFFFF"/>
          </a:solidFill>
          <a:ln/>
        </p:spPr>
      </p:sp>
      <p:sp>
        <p:nvSpPr>
          <p:cNvPr id="9728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Probably preferred because archaic is confusing.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089B2A60-8299-4636-9497-3FBFD51A5007}" type="slidenum">
              <a:rPr lang="en-US"/>
              <a:pPr/>
              <a:t>57</a:t>
            </a:fld>
            <a:endParaRPr lang="en-US"/>
          </a:p>
        </p:txBody>
      </p:sp>
      <p:sp>
        <p:nvSpPr>
          <p:cNvPr id="100355" name="Rectangle 2"/>
          <p:cNvSpPr>
            <a:spLocks noChangeArrowheads="1"/>
          </p:cNvSpPr>
          <p:nvPr>
            <p:ph type="sldImg"/>
          </p:nvPr>
        </p:nvSpPr>
        <p:spPr>
          <a:solidFill>
            <a:srgbClr val="FFFFFF"/>
          </a:solidFill>
          <a:ln/>
        </p:spPr>
      </p:sp>
      <p:sp>
        <p:nvSpPr>
          <p:cNvPr id="10035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Skulls -- low forehead, large nasal area, forward-projecting nasal and cheek region, prominent brow ridge, non-projecting chin</a:t>
            </a:r>
          </a:p>
          <a:p>
            <a:pPr eaLnBrk="1" hangingPunct="1"/>
            <a:endParaRPr lang="en-US" smtClean="0"/>
          </a:p>
          <a:p>
            <a:pPr eaLnBrk="1" hangingPunct="1"/>
            <a:r>
              <a:rPr lang="en-US" smtClean="0"/>
              <a:t>More heavily boned than modern humans</a:t>
            </a:r>
          </a:p>
          <a:p>
            <a:pPr eaLnBrk="1" hangingPunct="1"/>
            <a:endParaRPr lang="en-US" smtClean="0"/>
          </a:p>
          <a:p>
            <a:pPr eaLnBrk="1" hangingPunct="1"/>
            <a:r>
              <a:rPr lang="en-US" smtClean="0"/>
              <a:t>Cultural sophistication </a:t>
            </a:r>
          </a:p>
          <a:p>
            <a:pPr eaLnBrk="1" hangingPunct="1"/>
            <a:r>
              <a:rPr lang="en-US" smtClean="0"/>
              <a:t>	symbolic rituals like burying the dead</a:t>
            </a:r>
          </a:p>
          <a:p>
            <a:pPr eaLnBrk="1" hangingPunct="1"/>
            <a:r>
              <a:rPr lang="en-US" smtClean="0"/>
              <a:t>	sophisticated tool making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587543A-8583-4B97-9EBE-111341B81F49}" type="slidenum">
              <a:rPr lang="en-US"/>
              <a:pPr/>
              <a:t>59</a:t>
            </a:fld>
            <a:endParaRPr lang="en-US"/>
          </a:p>
        </p:txBody>
      </p:sp>
      <p:sp>
        <p:nvSpPr>
          <p:cNvPr id="103427" name="Rectangle 2"/>
          <p:cNvSpPr>
            <a:spLocks noChangeArrowheads="1"/>
          </p:cNvSpPr>
          <p:nvPr>
            <p:ph type="sldImg"/>
          </p:nvPr>
        </p:nvSpPr>
        <p:spPr>
          <a:solidFill>
            <a:srgbClr val="FFFFFF"/>
          </a:solidFill>
          <a:ln/>
        </p:spPr>
      </p:sp>
      <p:sp>
        <p:nvSpPr>
          <p:cNvPr id="1034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5A6E4A1-7E2A-432E-9AF2-306BCD8CA81A}" type="slidenum">
              <a:rPr lang="en-US"/>
              <a:pPr/>
              <a:t>69</a:t>
            </a:fld>
            <a:endParaRPr lang="en-US"/>
          </a:p>
        </p:txBody>
      </p:sp>
      <p:sp>
        <p:nvSpPr>
          <p:cNvPr id="114691" name="Rectangle 2"/>
          <p:cNvSpPr>
            <a:spLocks noChangeArrowheads="1"/>
          </p:cNvSpPr>
          <p:nvPr>
            <p:ph type="sldImg"/>
          </p:nvPr>
        </p:nvSpPr>
        <p:spPr>
          <a:solidFill>
            <a:srgbClr val="FFFFFF"/>
          </a:solidFill>
          <a:ln/>
        </p:spPr>
      </p:sp>
      <p:sp>
        <p:nvSpPr>
          <p:cNvPr id="1146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032C699-55D8-428C-9381-37E71BF48954}" type="slidenum">
              <a:rPr lang="en-US"/>
              <a:pPr/>
              <a:t>3</a:t>
            </a:fld>
            <a:endParaRPr lang="en-US"/>
          </a:p>
        </p:txBody>
      </p:sp>
      <p:sp>
        <p:nvSpPr>
          <p:cNvPr id="24579" name="Rectangle 2"/>
          <p:cNvSpPr>
            <a:spLocks noChangeArrowheads="1"/>
          </p:cNvSpPr>
          <p:nvPr>
            <p:ph type="sldImg"/>
          </p:nvPr>
        </p:nvSpPr>
        <p:spPr>
          <a:solidFill>
            <a:srgbClr val="FFFFFF"/>
          </a:solidFill>
          <a:ln/>
        </p:spPr>
      </p:sp>
      <p:sp>
        <p:nvSpPr>
          <p:cNvPr id="2458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9E6CE45-FFE6-4E12-A7AC-A9A30F2B89C6}" type="slidenum">
              <a:rPr lang="en-US"/>
              <a:pPr/>
              <a:t>6</a:t>
            </a:fld>
            <a:endParaRPr lang="en-US"/>
          </a:p>
        </p:txBody>
      </p:sp>
      <p:sp>
        <p:nvSpPr>
          <p:cNvPr id="28675" name="Rectangle 2"/>
          <p:cNvSpPr>
            <a:spLocks noChangeArrowheads="1"/>
          </p:cNvSpPr>
          <p:nvPr>
            <p:ph type="sldImg"/>
          </p:nvPr>
        </p:nvSpPr>
        <p:spPr>
          <a:solidFill>
            <a:srgbClr val="FFFFFF"/>
          </a:solidFill>
          <a:ln/>
        </p:spPr>
      </p:sp>
      <p:sp>
        <p:nvSpPr>
          <p:cNvPr id="2867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DC3E4B1-07B1-44DC-B6A8-191E6FDF9D85}" type="slidenum">
              <a:rPr lang="en-US"/>
              <a:pPr/>
              <a:t>7</a:t>
            </a:fld>
            <a:endParaRPr lang="en-US"/>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This reflects recent changes in the taxonomy of true apes.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6106BAE-14E7-4503-B64B-73740D98FB41}" type="slidenum">
              <a:rPr lang="en-US"/>
              <a:pPr/>
              <a:t>8</a:t>
            </a:fld>
            <a:endParaRPr lang="en-US"/>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Anthropoids are the primates that are most human-like -- doesn’t include prosimians like lemurs</a:t>
            </a:r>
          </a:p>
          <a:p>
            <a:pPr eaLnBrk="1" hangingPunct="1"/>
            <a:endParaRPr lang="en-US" smtClean="0"/>
          </a:p>
          <a:p>
            <a:pPr eaLnBrk="1" hangingPunct="1"/>
            <a:r>
              <a:rPr lang="en-US" smtClean="0"/>
              <a:t>New World Monkeys -- platyrrhine [broad-nosed] </a:t>
            </a:r>
          </a:p>
          <a:p>
            <a:pPr eaLnBrk="1" hangingPunct="1"/>
            <a:r>
              <a:rPr lang="en-US" smtClean="0"/>
              <a:t>	smaller, arboreal, long prehensile tails, thumb only slightly opposable</a:t>
            </a:r>
          </a:p>
          <a:p>
            <a:pPr eaLnBrk="1" hangingPunct="1"/>
            <a:endParaRPr lang="en-US" smtClean="0"/>
          </a:p>
          <a:p>
            <a:pPr eaLnBrk="1" hangingPunct="1"/>
            <a:r>
              <a:rPr lang="en-US" smtClean="0"/>
              <a:t>Old World Monkeys  -- catarrhine [downward nosed]</a:t>
            </a:r>
          </a:p>
          <a:p>
            <a:pPr eaLnBrk="1" hangingPunct="1"/>
            <a:r>
              <a:rPr lang="en-US" smtClean="0"/>
              <a:t>	includes rhesus monkeys and baboons</a:t>
            </a:r>
          </a:p>
          <a:p>
            <a:pPr eaLnBrk="1" hangingPunct="1"/>
            <a:endParaRPr lang="en-US" smtClean="0"/>
          </a:p>
          <a:p>
            <a:pPr eaLnBrk="1" hangingPunct="1"/>
            <a:r>
              <a:rPr lang="en-US" i="1" smtClean="0"/>
              <a:t>Proconsul is the earliest known hominoid ancestor</a:t>
            </a:r>
            <a:r>
              <a:rPr lang="en-US" smtClean="0"/>
              <a:t> </a:t>
            </a:r>
          </a:p>
          <a:p>
            <a:pPr eaLnBrk="1" hangingPunct="1"/>
            <a:endParaRPr lang="en-US" smtClean="0"/>
          </a:p>
          <a:p>
            <a:pPr eaLnBrk="1" hangingPunct="1"/>
            <a:r>
              <a:rPr lang="en-US" smtClean="0"/>
              <a:t>Chimp-human divergence 5-6 mya according to a recent study.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2A37FD3-07D9-4082-BC0F-84024152D1CF}" type="slidenum">
              <a:rPr lang="en-US"/>
              <a:pPr/>
              <a:t>15</a:t>
            </a:fld>
            <a:endParaRPr lang="en-US"/>
          </a:p>
        </p:txBody>
      </p:sp>
      <p:sp>
        <p:nvSpPr>
          <p:cNvPr id="40963" name="Rectangle 2"/>
          <p:cNvSpPr>
            <a:spLocks noChangeArrowheads="1"/>
          </p:cNvSpPr>
          <p:nvPr>
            <p:ph type="sldImg"/>
          </p:nvPr>
        </p:nvSpPr>
        <p:spPr>
          <a:solidFill>
            <a:srgbClr val="FFFFFF"/>
          </a:solidFill>
          <a:ln/>
        </p:spPr>
      </p:sp>
      <p:sp>
        <p:nvSpPr>
          <p:cNvPr id="4096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Also </a:t>
            </a:r>
            <a:r>
              <a:rPr lang="en-US" i="1" u="sng" smtClean="0"/>
              <a:t>Orrorin</a:t>
            </a:r>
            <a:r>
              <a:rPr lang="en-US" i="1" smtClean="0"/>
              <a:t> </a:t>
            </a:r>
            <a:r>
              <a:rPr lang="en-US" i="1" u="sng" smtClean="0"/>
              <a:t>tugenensis</a:t>
            </a:r>
            <a:r>
              <a:rPr lang="en-US" i="1" smtClean="0"/>
              <a:t> described in 2000 and about 6.2 - 6 mya.</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2824874-3C10-4D28-9042-E64927EDC721}" type="slidenum">
              <a:rPr lang="en-US"/>
              <a:pPr/>
              <a:t>17</a:t>
            </a:fld>
            <a:endParaRPr lang="en-US"/>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Helvetica" pitchFamily="-110"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0298D42-9B0B-40DA-A451-3D31DDD79D3B}" type="slidenum">
              <a:rPr lang="en-US"/>
              <a:pPr/>
              <a:t>19</a:t>
            </a:fld>
            <a:endParaRPr lang="en-US"/>
          </a:p>
        </p:txBody>
      </p:sp>
      <p:sp>
        <p:nvSpPr>
          <p:cNvPr id="47107" name="Rectangle 2"/>
          <p:cNvSpPr>
            <a:spLocks noChangeArrowheads="1"/>
          </p:cNvSpPr>
          <p:nvPr>
            <p:ph type="sldImg"/>
          </p:nvPr>
        </p:nvSpPr>
        <p:spPr>
          <a:solidFill>
            <a:srgbClr val="FFFFFF"/>
          </a:solidFill>
          <a:ln/>
        </p:spPr>
      </p:sp>
      <p:sp>
        <p:nvSpPr>
          <p:cNvPr id="47108"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This is the one that indicates that humans and apes may have split prior to adapting to the savannah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3F95C-248F-4D72-8601-E5D0DDD53802}" type="datetimeFigureOut">
              <a:rPr lang="en-US" smtClean="0"/>
              <a:t>6/1/2009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70C43-7BE7-43BA-B290-E15DA0F3F61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3F95C-248F-4D72-8601-E5D0DDD53802}" type="datetimeFigureOut">
              <a:rPr lang="en-US" smtClean="0"/>
              <a:t>6/1/2009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70C43-7BE7-43BA-B290-E15DA0F3F6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3F95C-248F-4D72-8601-E5D0DDD53802}" type="datetimeFigureOut">
              <a:rPr lang="en-US" smtClean="0"/>
              <a:t>6/1/2009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70C43-7BE7-43BA-B290-E15DA0F3F61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5016FB1-9B1F-47BC-94C7-FE282D7672B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378560C-4BFA-4046-A622-982F8B50DF5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381AC79-6972-4210-A88E-FC85B3560B8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0442968E-F75A-40F6-BDB4-737FA03E9D0D}"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73BA8F0-D74A-43E1-8E96-3B803DFD283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3F95C-248F-4D72-8601-E5D0DDD53802}" type="datetimeFigureOut">
              <a:rPr lang="en-US" smtClean="0"/>
              <a:t>6/1/2009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70C43-7BE7-43BA-B290-E15DA0F3F6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3F95C-248F-4D72-8601-E5D0DDD53802}" type="datetimeFigureOut">
              <a:rPr lang="en-US" smtClean="0"/>
              <a:t>6/1/2009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70C43-7BE7-43BA-B290-E15DA0F3F61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3F95C-248F-4D72-8601-E5D0DDD53802}" type="datetimeFigureOut">
              <a:rPr lang="en-US" smtClean="0"/>
              <a:t>6/1/2009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70C43-7BE7-43BA-B290-E15DA0F3F6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3F95C-248F-4D72-8601-E5D0DDD53802}" type="datetimeFigureOut">
              <a:rPr lang="en-US" smtClean="0"/>
              <a:t>6/1/2009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70C43-7BE7-43BA-B290-E15DA0F3F6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3F95C-248F-4D72-8601-E5D0DDD53802}" type="datetimeFigureOut">
              <a:rPr lang="en-US" smtClean="0"/>
              <a:t>6/1/2009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B70C43-7BE7-43BA-B290-E15DA0F3F6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3F95C-248F-4D72-8601-E5D0DDD53802}" type="datetimeFigureOut">
              <a:rPr lang="en-US" smtClean="0"/>
              <a:t>6/1/2009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B70C43-7BE7-43BA-B290-E15DA0F3F6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3F95C-248F-4D72-8601-E5D0DDD53802}" type="datetimeFigureOut">
              <a:rPr lang="en-US" smtClean="0"/>
              <a:t>6/1/2009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70C43-7BE7-43BA-B290-E15DA0F3F61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3F95C-248F-4D72-8601-E5D0DDD53802}" type="datetimeFigureOut">
              <a:rPr lang="en-US" smtClean="0"/>
              <a:t>6/1/2009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70C43-7BE7-43BA-B290-E15DA0F3F61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3F95C-248F-4D72-8601-E5D0DDD53802}" type="datetimeFigureOut">
              <a:rPr lang="en-US" smtClean="0"/>
              <a:t>6/1/2009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70C43-7BE7-43BA-B290-E15DA0F3F61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33.jpeg"/><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286000"/>
            <a:ext cx="7772400" cy="1143000"/>
          </a:xfrm>
        </p:spPr>
        <p:txBody>
          <a:bodyPr/>
          <a:lstStyle/>
          <a:p>
            <a:pPr eaLnBrk="1" hangingPunct="1"/>
            <a:r>
              <a:rPr lang="en-US" smtClean="0"/>
              <a:t>   Hominin Evolution</a:t>
            </a:r>
          </a:p>
        </p:txBody>
      </p:sp>
      <p:sp>
        <p:nvSpPr>
          <p:cNvPr id="19459" name="Rectangle 3"/>
          <p:cNvSpPr>
            <a:spLocks noGrp="1" noChangeArrowheads="1"/>
          </p:cNvSpPr>
          <p:nvPr>
            <p:ph type="subTitle" idx="1"/>
          </p:nvPr>
        </p:nvSpPr>
        <p:spPr/>
        <p:txBody>
          <a:bodyPr/>
          <a:lstStyle/>
          <a:p>
            <a:pPr eaLnBrk="1" hangingPunct="1"/>
            <a:r>
              <a:rPr lang="en-US" sz="2000" smtClean="0"/>
              <a:t>by</a:t>
            </a:r>
          </a:p>
          <a:p>
            <a:pPr eaLnBrk="1" hangingPunct="1"/>
            <a:r>
              <a:rPr lang="en-US" sz="2000" smtClean="0"/>
              <a:t>Gary Bradley</a:t>
            </a:r>
          </a:p>
          <a:p>
            <a:pPr eaLnBrk="1" hangingPunct="1"/>
            <a:r>
              <a:rPr lang="en-US" sz="2000" smtClean="0"/>
              <a:t>Biology Capstone, 2009</a:t>
            </a:r>
            <a:endParaRPr lang="en-US"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350963" y="617538"/>
            <a:ext cx="7793037" cy="1143000"/>
          </a:xfrm>
        </p:spPr>
        <p:txBody>
          <a:bodyPr/>
          <a:lstStyle/>
          <a:p>
            <a:pPr eaLnBrk="1" hangingPunct="1"/>
            <a:r>
              <a:rPr lang="en-US" smtClean="0"/>
              <a:t>Early Hominin sites</a:t>
            </a:r>
          </a:p>
        </p:txBody>
      </p:sp>
      <p:pic>
        <p:nvPicPr>
          <p:cNvPr id="34819" name="Picture 5" descr="Picture 10.png                                                 00063F33Bradley Hard Drive             BF7DC75D:"/>
          <p:cNvPicPr>
            <a:picLocks noGrp="1" noChangeAspect="1" noChangeArrowheads="1"/>
          </p:cNvPicPr>
          <p:nvPr>
            <p:ph/>
          </p:nvPr>
        </p:nvPicPr>
        <p:blipFill>
          <a:blip r:embed="rId2"/>
          <a:srcRect/>
          <a:stretch>
            <a:fillRect/>
          </a:stretch>
        </p:blipFill>
        <p:spPr>
          <a:xfrm>
            <a:off x="685800" y="2193925"/>
            <a:ext cx="7772400" cy="390207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10;Picture 1.png                                                  00063F33Bradley Hard Drive             BF7DC75D:"/>
          <p:cNvPicPr>
            <a:picLocks noGrp="1" noChangeAspect="1" noChangeArrowheads="1"/>
          </p:cNvPicPr>
          <p:nvPr>
            <p:ph/>
          </p:nvPr>
        </p:nvPicPr>
        <p:blipFill>
          <a:blip r:embed="rId2"/>
          <a:srcRect/>
          <a:stretch>
            <a:fillRect/>
          </a:stretch>
        </p:blipFill>
        <p:spPr>
          <a:xfrm>
            <a:off x="1365250" y="609600"/>
            <a:ext cx="6411913" cy="54864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amilytree_lg"/>
          <p:cNvPicPr>
            <a:picLocks noChangeAspect="1" noChangeArrowheads="1"/>
          </p:cNvPicPr>
          <p:nvPr/>
        </p:nvPicPr>
        <p:blipFill>
          <a:blip r:embed="rId2"/>
          <a:srcRect/>
          <a:stretch>
            <a:fillRect/>
          </a:stretch>
        </p:blipFill>
        <p:spPr bwMode="auto">
          <a:xfrm>
            <a:off x="533400" y="533400"/>
            <a:ext cx="5476875" cy="5692775"/>
          </a:xfrm>
          <a:prstGeom prst="rect">
            <a:avLst/>
          </a:prstGeom>
          <a:noFill/>
          <a:ln w="9525">
            <a:noFill/>
            <a:miter lim="800000"/>
            <a:headEnd/>
            <a:tailEnd/>
          </a:ln>
        </p:spPr>
      </p:pic>
      <p:pic>
        <p:nvPicPr>
          <p:cNvPr id="36867" name="Picture 4" descr="&#10;Picture 9.png                                                  00063F33Bradley Hard Drive             BF7DC75D:"/>
          <p:cNvPicPr>
            <a:picLocks noChangeAspect="1" noChangeArrowheads="1"/>
          </p:cNvPicPr>
          <p:nvPr/>
        </p:nvPicPr>
        <p:blipFill>
          <a:blip r:embed="rId3"/>
          <a:srcRect/>
          <a:stretch>
            <a:fillRect/>
          </a:stretch>
        </p:blipFill>
        <p:spPr bwMode="auto">
          <a:xfrm>
            <a:off x="6053138" y="2286000"/>
            <a:ext cx="2765425" cy="3429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609600"/>
            <a:ext cx="7772400" cy="754063"/>
          </a:xfrm>
        </p:spPr>
        <p:txBody>
          <a:bodyPr>
            <a:normAutofit fontScale="90000"/>
          </a:bodyPr>
          <a:lstStyle/>
          <a:p>
            <a:pPr eaLnBrk="1" hangingPunct="1"/>
            <a:r>
              <a:rPr lang="en-US" smtClean="0"/>
              <a:t>Advantages of bipedalism</a:t>
            </a:r>
          </a:p>
        </p:txBody>
      </p:sp>
      <p:sp>
        <p:nvSpPr>
          <p:cNvPr id="37891" name="Rectangle 3"/>
          <p:cNvSpPr>
            <a:spLocks noGrp="1" noChangeArrowheads="1"/>
          </p:cNvSpPr>
          <p:nvPr>
            <p:ph type="body" idx="1"/>
          </p:nvPr>
        </p:nvSpPr>
        <p:spPr/>
        <p:txBody>
          <a:bodyPr/>
          <a:lstStyle/>
          <a:p>
            <a:pPr eaLnBrk="1" hangingPunct="1"/>
            <a:r>
              <a:rPr lang="en-US" sz="2000" smtClean="0"/>
              <a:t>Can see over tall grass</a:t>
            </a:r>
          </a:p>
          <a:p>
            <a:pPr eaLnBrk="1" hangingPunct="1"/>
            <a:r>
              <a:rPr lang="en-US" sz="2000" smtClean="0"/>
              <a:t>Reduces absorption of sun’s heat</a:t>
            </a:r>
          </a:p>
          <a:p>
            <a:pPr eaLnBrk="1" hangingPunct="1"/>
            <a:r>
              <a:rPr lang="en-US" sz="2000" smtClean="0"/>
              <a:t>More efficient dissipation of excess body heat</a:t>
            </a:r>
          </a:p>
          <a:p>
            <a:pPr eaLnBrk="1" hangingPunct="1"/>
            <a:r>
              <a:rPr lang="en-US" sz="2000" smtClean="0"/>
              <a:t>Can walk and run greater distances because longer strides expend less energy</a:t>
            </a:r>
          </a:p>
          <a:p>
            <a:pPr eaLnBrk="1" hangingPunct="1"/>
            <a:r>
              <a:rPr lang="en-US" sz="2000" smtClean="0"/>
              <a:t>Frees hands to specialize in carrying and manipulating objects such as tools and food</a:t>
            </a:r>
          </a:p>
          <a:p>
            <a:pPr eaLnBrk="1" hangingPunct="1"/>
            <a:r>
              <a:rPr lang="en-US" sz="2000" smtClean="0"/>
              <a:t>Early  thinking was that bipedalism probably evolved in the savannah as the forest receded.</a:t>
            </a:r>
          </a:p>
          <a:p>
            <a:pPr eaLnBrk="1" hangingPunct="1"/>
            <a:r>
              <a:rPr lang="en-US" sz="2000" smtClean="0"/>
              <a:t>Recent evidence indicates that bipedalism may have originated in the forest rather than the savanna [still argued].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38915" name="Rectangle 3"/>
          <p:cNvSpPr>
            <a:spLocks noChangeArrowheads="1"/>
          </p:cNvSpPr>
          <p:nvPr/>
        </p:nvSpPr>
        <p:spPr bwMode="auto">
          <a:xfrm>
            <a:off x="4114800" y="5562600"/>
            <a:ext cx="1143000" cy="5334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Sahelanthropus tchadensis</a:t>
            </a:r>
          </a:p>
        </p:txBody>
      </p:sp>
      <p:sp>
        <p:nvSpPr>
          <p:cNvPr id="39939" name="Rectangle 3"/>
          <p:cNvSpPr>
            <a:spLocks noGrp="1" noChangeArrowheads="1"/>
          </p:cNvSpPr>
          <p:nvPr>
            <p:ph type="body" idx="1"/>
          </p:nvPr>
        </p:nvSpPr>
        <p:spPr/>
        <p:txBody>
          <a:bodyPr/>
          <a:lstStyle/>
          <a:p>
            <a:pPr eaLnBrk="1" hangingPunct="1"/>
            <a:r>
              <a:rPr lang="en-US" sz="2000" smtClean="0"/>
              <a:t>6-7 mya</a:t>
            </a:r>
          </a:p>
          <a:p>
            <a:pPr eaLnBrk="1" hangingPunct="1"/>
            <a:r>
              <a:rPr lang="en-US" sz="2000" smtClean="0"/>
              <a:t>oldest known hominin [or proto-hominin]</a:t>
            </a:r>
          </a:p>
          <a:p>
            <a:pPr eaLnBrk="1" hangingPunct="1"/>
            <a:r>
              <a:rPr lang="en-US" sz="2000" smtClean="0"/>
              <a:t>Late miocene and early pliocene</a:t>
            </a:r>
          </a:p>
          <a:p>
            <a:pPr eaLnBrk="1" hangingPunct="1"/>
            <a:r>
              <a:rPr lang="en-US" sz="2000" smtClean="0"/>
              <a:t>About the time of divergence from our common hominid ancestor with chimps and bonobos</a:t>
            </a:r>
          </a:p>
          <a:p>
            <a:pPr eaLnBrk="1" hangingPunct="1"/>
            <a:r>
              <a:rPr lang="en-US" sz="2000" smtClean="0"/>
              <a:t>head has a mixture of derived and primitive features</a:t>
            </a:r>
          </a:p>
          <a:p>
            <a:pPr eaLnBrk="1" hangingPunct="1"/>
            <a:r>
              <a:rPr lang="en-US" sz="2000" smtClean="0"/>
              <a:t>ape-like--small brain [350 cc]</a:t>
            </a:r>
          </a:p>
          <a:p>
            <a:pPr eaLnBrk="1" hangingPunct="1"/>
            <a:r>
              <a:rPr lang="en-US" sz="2000" smtClean="0"/>
              <a:t>hominid-like--brow-ridges &amp; small canines</a:t>
            </a:r>
          </a:p>
          <a:p>
            <a:pPr eaLnBrk="1" hangingPunct="1"/>
            <a:r>
              <a:rPr lang="en-US" sz="2000" smtClean="0"/>
              <a:t>bipedality unknown but probable based on anteriorly placed foramen magnum</a:t>
            </a:r>
          </a:p>
          <a:p>
            <a:pPr eaLnBrk="1" hangingPunct="1"/>
            <a:r>
              <a:rPr lang="en-US" sz="2000" smtClean="0"/>
              <a:t>described in 2002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41987" name="Rectangle 3"/>
          <p:cNvSpPr>
            <a:spLocks noChangeArrowheads="1"/>
          </p:cNvSpPr>
          <p:nvPr/>
        </p:nvSpPr>
        <p:spPr bwMode="auto">
          <a:xfrm>
            <a:off x="2743200" y="5105400"/>
            <a:ext cx="914400" cy="5334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Orrorin tugenensis</a:t>
            </a:r>
            <a:endParaRPr lang="en-US" smtClean="0">
              <a:latin typeface="Helvetica" pitchFamily="-110" charset="0"/>
            </a:endParaRPr>
          </a:p>
        </p:txBody>
      </p:sp>
      <p:sp>
        <p:nvSpPr>
          <p:cNvPr id="43011" name="Rectangle 3"/>
          <p:cNvSpPr>
            <a:spLocks noGrp="1" noChangeArrowheads="1"/>
          </p:cNvSpPr>
          <p:nvPr>
            <p:ph type="body" idx="1"/>
          </p:nvPr>
        </p:nvSpPr>
        <p:spPr/>
        <p:txBody>
          <a:bodyPr/>
          <a:lstStyle/>
          <a:p>
            <a:pPr eaLnBrk="1" hangingPunct="1">
              <a:lnSpc>
                <a:spcPct val="90000"/>
              </a:lnSpc>
            </a:pPr>
            <a:r>
              <a:rPr lang="en-US" sz="2400" smtClean="0">
                <a:latin typeface="Helvetica" pitchFamily="-110" charset="0"/>
              </a:rPr>
              <a:t>6.1 and 5.8 million years ago</a:t>
            </a:r>
          </a:p>
          <a:p>
            <a:pPr eaLnBrk="1" hangingPunct="1">
              <a:lnSpc>
                <a:spcPct val="90000"/>
              </a:lnSpc>
            </a:pPr>
            <a:r>
              <a:rPr lang="en-US" sz="2400" smtClean="0">
                <a:latin typeface="Helvetica" pitchFamily="-110" charset="0"/>
              </a:rPr>
              <a:t>the earliest hominid species with clear evidence of bipedal locomotion</a:t>
            </a:r>
          </a:p>
          <a:p>
            <a:pPr eaLnBrk="1" hangingPunct="1">
              <a:lnSpc>
                <a:spcPct val="90000"/>
              </a:lnSpc>
            </a:pPr>
            <a:r>
              <a:rPr lang="en-US" sz="2400" smtClean="0">
                <a:latin typeface="Helvetica" pitchFamily="-110" charset="0"/>
              </a:rPr>
              <a:t>ate mostly fruit and vegetables, with occasional meat</a:t>
            </a:r>
          </a:p>
          <a:p>
            <a:pPr eaLnBrk="1" hangingPunct="1">
              <a:lnSpc>
                <a:spcPct val="90000"/>
              </a:lnSpc>
            </a:pPr>
            <a:r>
              <a:rPr lang="en-US" sz="2400" smtClean="0">
                <a:latin typeface="Helvetica" pitchFamily="-110" charset="0"/>
              </a:rPr>
              <a:t>lived in dry evergreen forest environment, not the savanna</a:t>
            </a:r>
          </a:p>
          <a:p>
            <a:pPr eaLnBrk="1" hangingPunct="1">
              <a:lnSpc>
                <a:spcPct val="90000"/>
              </a:lnSpc>
            </a:pPr>
            <a:r>
              <a:rPr lang="en-US" sz="2400" smtClean="0">
                <a:latin typeface="Helvetica" pitchFamily="-110" charset="0"/>
              </a:rPr>
              <a:t>Thus, the origins of bipedalism may have occurred in an arboreal precursor living in forest and not a quadrupedal ancestor living in open country.</a:t>
            </a:r>
            <a:endParaRPr lang="en-US" sz="2800" smtClean="0">
              <a:latin typeface="Helvetica" pitchFamily="-110" charset="0"/>
            </a:endParaRPr>
          </a:p>
          <a:p>
            <a:pPr eaLnBrk="1" hangingPunct="1">
              <a:lnSpc>
                <a:spcPct val="90000"/>
              </a:lnSpc>
            </a:pPr>
            <a:r>
              <a:rPr lang="en-US" sz="2400" smtClean="0">
                <a:latin typeface="Helvetica" pitchFamily="-110" charset="0"/>
              </a:rPr>
              <a:t>described in 2000</a:t>
            </a:r>
            <a:endParaRPr lang="en-US" sz="2800" smtClean="0">
              <a:latin typeface="Helvetica" pitchFamily="-110" charset="0"/>
            </a:endParaRPr>
          </a:p>
          <a:p>
            <a:pPr eaLnBrk="1" hangingPunct="1">
              <a:lnSpc>
                <a:spcPct val="90000"/>
              </a:lnSpc>
            </a:pPr>
            <a:endParaRPr lang="en-US" sz="2800" u="sng" smtClean="0">
              <a:solidFill>
                <a:srgbClr val="002CB8"/>
              </a:solidFill>
              <a:latin typeface="Helvetica" pitchFamily="-110"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amilytree_lg"/>
          <p:cNvPicPr>
            <a:picLocks noChangeAspect="1" noChangeArrowheads="1"/>
          </p:cNvPicPr>
          <p:nvPr/>
        </p:nvPicPr>
        <p:blipFill>
          <a:blip r:embed="rId2"/>
          <a:srcRect/>
          <a:stretch>
            <a:fillRect/>
          </a:stretch>
        </p:blipFill>
        <p:spPr bwMode="auto">
          <a:xfrm>
            <a:off x="1676400" y="457200"/>
            <a:ext cx="5675313" cy="5899150"/>
          </a:xfrm>
          <a:prstGeom prst="rect">
            <a:avLst/>
          </a:prstGeom>
          <a:noFill/>
          <a:ln w="9525">
            <a:noFill/>
            <a:miter lim="800000"/>
            <a:headEnd/>
            <a:tailEnd/>
          </a:ln>
        </p:spPr>
      </p:pic>
      <p:sp>
        <p:nvSpPr>
          <p:cNvPr id="45059" name="Rectangle 3"/>
          <p:cNvSpPr>
            <a:spLocks noChangeArrowheads="1"/>
          </p:cNvSpPr>
          <p:nvPr/>
        </p:nvSpPr>
        <p:spPr bwMode="auto">
          <a:xfrm>
            <a:off x="4495800" y="3962400"/>
            <a:ext cx="1066800" cy="13716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Ardipithecus</a:t>
            </a:r>
          </a:p>
        </p:txBody>
      </p:sp>
      <p:sp>
        <p:nvSpPr>
          <p:cNvPr id="46083" name="Rectangle 3"/>
          <p:cNvSpPr>
            <a:spLocks noGrp="1" noChangeArrowheads="1"/>
          </p:cNvSpPr>
          <p:nvPr>
            <p:ph type="body" sz="half" idx="1"/>
          </p:nvPr>
        </p:nvSpPr>
        <p:spPr>
          <a:xfrm>
            <a:off x="228600" y="2017713"/>
            <a:ext cx="5257800" cy="4114800"/>
          </a:xfrm>
        </p:spPr>
        <p:txBody>
          <a:bodyPr>
            <a:normAutofit lnSpcReduction="10000"/>
          </a:bodyPr>
          <a:lstStyle/>
          <a:p>
            <a:pPr eaLnBrk="1" hangingPunct="1">
              <a:lnSpc>
                <a:spcPct val="90000"/>
              </a:lnSpc>
            </a:pPr>
            <a:r>
              <a:rPr lang="en-US" sz="2000" smtClean="0"/>
              <a:t>2 species -- </a:t>
            </a:r>
            <a:r>
              <a:rPr lang="en-US" sz="2000" i="1" smtClean="0"/>
              <a:t>kadabba</a:t>
            </a:r>
            <a:r>
              <a:rPr lang="en-US" sz="2000" smtClean="0"/>
              <a:t> and </a:t>
            </a:r>
            <a:r>
              <a:rPr lang="en-US" sz="2000" i="1" smtClean="0"/>
              <a:t>ramidus</a:t>
            </a:r>
            <a:endParaRPr lang="en-US" sz="2000" smtClean="0"/>
          </a:p>
          <a:p>
            <a:pPr eaLnBrk="1" hangingPunct="1">
              <a:lnSpc>
                <a:spcPct val="90000"/>
              </a:lnSpc>
            </a:pPr>
            <a:r>
              <a:rPr lang="en-US" sz="2000" i="1" smtClean="0"/>
              <a:t>kadabba </a:t>
            </a:r>
            <a:r>
              <a:rPr lang="en-US" sz="2000" smtClean="0"/>
              <a:t>5.8 -- 5.2 mya</a:t>
            </a:r>
          </a:p>
          <a:p>
            <a:pPr eaLnBrk="1" hangingPunct="1">
              <a:lnSpc>
                <a:spcPct val="90000"/>
              </a:lnSpc>
            </a:pPr>
            <a:r>
              <a:rPr lang="en-US" sz="2000" i="1" smtClean="0"/>
              <a:t>ramidus</a:t>
            </a:r>
            <a:r>
              <a:rPr lang="en-US" sz="2000" smtClean="0"/>
              <a:t> -- 4.4 mya [2001 find dates at 5.8 mya]</a:t>
            </a:r>
          </a:p>
          <a:p>
            <a:pPr eaLnBrk="1" hangingPunct="1">
              <a:lnSpc>
                <a:spcPct val="90000"/>
              </a:lnSpc>
            </a:pPr>
            <a:r>
              <a:rPr lang="en-US" sz="2000" smtClean="0"/>
              <a:t>possibly bipedal [2001 find indicates so]</a:t>
            </a:r>
          </a:p>
          <a:p>
            <a:pPr eaLnBrk="1" hangingPunct="1">
              <a:lnSpc>
                <a:spcPct val="90000"/>
              </a:lnSpc>
            </a:pPr>
            <a:r>
              <a:rPr lang="en-US" sz="2000" smtClean="0"/>
              <a:t>found with forest dwellers so also suggests that bipedalism evolved before moving to the savanna</a:t>
            </a:r>
          </a:p>
          <a:p>
            <a:pPr eaLnBrk="1" hangingPunct="1">
              <a:lnSpc>
                <a:spcPct val="90000"/>
              </a:lnSpc>
            </a:pPr>
            <a:r>
              <a:rPr lang="en-US" sz="2000" smtClean="0"/>
              <a:t>tooth size intermediate</a:t>
            </a:r>
          </a:p>
          <a:p>
            <a:pPr eaLnBrk="1" hangingPunct="1">
              <a:lnSpc>
                <a:spcPct val="90000"/>
              </a:lnSpc>
            </a:pPr>
            <a:r>
              <a:rPr lang="en-US" sz="2000" smtClean="0"/>
              <a:t>some think it is a common ancestor of </a:t>
            </a:r>
            <a:r>
              <a:rPr lang="en-US" sz="2000" i="1" smtClean="0"/>
              <a:t>Homo</a:t>
            </a:r>
            <a:r>
              <a:rPr lang="en-US" sz="2000" smtClean="0"/>
              <a:t> and </a:t>
            </a:r>
            <a:r>
              <a:rPr lang="en-US" sz="2000" i="1" smtClean="0"/>
              <a:t>Pan</a:t>
            </a:r>
            <a:endParaRPr lang="en-US" sz="2000" smtClean="0"/>
          </a:p>
          <a:p>
            <a:pPr eaLnBrk="1" hangingPunct="1">
              <a:lnSpc>
                <a:spcPct val="90000"/>
              </a:lnSpc>
            </a:pPr>
            <a:r>
              <a:rPr lang="en-US" sz="2000" smtClean="0"/>
              <a:t>mostly considered an Australopith</a:t>
            </a:r>
          </a:p>
          <a:p>
            <a:pPr eaLnBrk="1" hangingPunct="1">
              <a:lnSpc>
                <a:spcPct val="90000"/>
              </a:lnSpc>
            </a:pPr>
            <a:r>
              <a:rPr lang="en-US" sz="2000" smtClean="0"/>
              <a:t>described 1994</a:t>
            </a:r>
            <a:endParaRPr lang="en-US" sz="2400" smtClean="0"/>
          </a:p>
          <a:p>
            <a:pPr eaLnBrk="1" hangingPunct="1">
              <a:lnSpc>
                <a:spcPct val="90000"/>
              </a:lnSpc>
            </a:pPr>
            <a:endParaRPr lang="en-US" sz="2400" smtClean="0"/>
          </a:p>
        </p:txBody>
      </p:sp>
      <p:pic>
        <p:nvPicPr>
          <p:cNvPr id="46084" name="Picture 5" descr="&#10;Picture 2.png                                                  00063F33Bradley Hard Drive             BF7DC75D:"/>
          <p:cNvPicPr>
            <a:picLocks noGrp="1" noChangeAspect="1" noChangeArrowheads="1"/>
          </p:cNvPicPr>
          <p:nvPr>
            <p:ph sz="half" idx="2"/>
          </p:nvPr>
        </p:nvPicPr>
        <p:blipFill>
          <a:blip r:embed="rId3"/>
          <a:srcRect/>
          <a:stretch>
            <a:fillRect/>
          </a:stretch>
        </p:blipFill>
        <p:spPr>
          <a:xfrm>
            <a:off x="5141913" y="2249488"/>
            <a:ext cx="3240087" cy="25527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Lines of Evidence</a:t>
            </a:r>
          </a:p>
        </p:txBody>
      </p:sp>
      <p:sp>
        <p:nvSpPr>
          <p:cNvPr id="21507" name="Rectangle 3"/>
          <p:cNvSpPr>
            <a:spLocks noGrp="1" noChangeArrowheads="1"/>
          </p:cNvSpPr>
          <p:nvPr>
            <p:ph type="body" idx="1"/>
          </p:nvPr>
        </p:nvSpPr>
        <p:spPr/>
        <p:txBody>
          <a:bodyPr/>
          <a:lstStyle/>
          <a:p>
            <a:pPr eaLnBrk="1" hangingPunct="1"/>
            <a:r>
              <a:rPr lang="en-US" sz="2400" smtClean="0"/>
              <a:t>Today -- fossil evidence</a:t>
            </a:r>
            <a:endParaRPr lang="en-US" sz="2800" smtClean="0"/>
          </a:p>
          <a:p>
            <a:pPr lvl="1" eaLnBrk="1" hangingPunct="1">
              <a:buFontTx/>
              <a:buNone/>
            </a:pPr>
            <a:endParaRPr lang="en-US" sz="2400" smtClean="0">
              <a:ea typeface="ＭＳ Ｐゴシック" pitchFamily="34" charset="-128"/>
            </a:endParaRPr>
          </a:p>
          <a:p>
            <a:pPr eaLnBrk="1" hangingPunct="1"/>
            <a:r>
              <a:rPr lang="en-US" sz="2400" smtClean="0"/>
              <a:t>The next lecture will present molecular and genetic evidence.</a:t>
            </a:r>
            <a:endParaRPr lang="en-US" sz="2800" smtClean="0"/>
          </a:p>
          <a:p>
            <a:pPr lvl="1" eaLnBrk="1" hangingPunct="1">
              <a:buFontTx/>
              <a:buNone/>
            </a:pPr>
            <a:r>
              <a:rPr lang="en-US" sz="2400" smtClean="0">
                <a:ea typeface="ＭＳ Ｐゴシック" pitchFamily="34" charset="-128"/>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48131" name="Rectangle 3"/>
          <p:cNvSpPr>
            <a:spLocks noChangeArrowheads="1"/>
          </p:cNvSpPr>
          <p:nvPr/>
        </p:nvSpPr>
        <p:spPr bwMode="auto">
          <a:xfrm>
            <a:off x="2971800" y="3810000"/>
            <a:ext cx="1295400" cy="5334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Australopithecus characteristics</a:t>
            </a:r>
          </a:p>
        </p:txBody>
      </p:sp>
      <p:sp>
        <p:nvSpPr>
          <p:cNvPr id="49155" name="Rectangle 3"/>
          <p:cNvSpPr>
            <a:spLocks noGrp="1" noChangeArrowheads="1"/>
          </p:cNvSpPr>
          <p:nvPr>
            <p:ph type="body" idx="1"/>
          </p:nvPr>
        </p:nvSpPr>
        <p:spPr/>
        <p:txBody>
          <a:bodyPr/>
          <a:lstStyle/>
          <a:p>
            <a:pPr eaLnBrk="1" hangingPunct="1">
              <a:lnSpc>
                <a:spcPct val="90000"/>
              </a:lnSpc>
            </a:pPr>
            <a:r>
              <a:rPr lang="en-US" sz="2400" smtClean="0"/>
              <a:t>Called “ape men”</a:t>
            </a:r>
          </a:p>
          <a:p>
            <a:pPr eaLnBrk="1" hangingPunct="1">
              <a:lnSpc>
                <a:spcPct val="90000"/>
              </a:lnSpc>
            </a:pPr>
            <a:r>
              <a:rPr lang="en-US" sz="2400" smtClean="0"/>
              <a:t>Human -- bipedal stance </a:t>
            </a:r>
          </a:p>
          <a:p>
            <a:pPr eaLnBrk="1" hangingPunct="1">
              <a:lnSpc>
                <a:spcPct val="90000"/>
              </a:lnSpc>
              <a:buFontTx/>
              <a:buNone/>
            </a:pPr>
            <a:r>
              <a:rPr lang="en-US" sz="2400" smtClean="0"/>
              <a:t>		pelvic bone modified </a:t>
            </a:r>
          </a:p>
          <a:p>
            <a:pPr eaLnBrk="1" hangingPunct="1">
              <a:lnSpc>
                <a:spcPct val="90000"/>
              </a:lnSpc>
              <a:buFontTx/>
              <a:buNone/>
            </a:pPr>
            <a:r>
              <a:rPr lang="en-US" sz="2400" smtClean="0"/>
              <a:t>		legs and feet modified</a:t>
            </a:r>
          </a:p>
          <a:p>
            <a:pPr eaLnBrk="1" hangingPunct="1">
              <a:lnSpc>
                <a:spcPct val="90000"/>
              </a:lnSpc>
              <a:buFontTx/>
              <a:buNone/>
            </a:pPr>
            <a:r>
              <a:rPr lang="en-US" sz="2400" smtClean="0"/>
              <a:t>		spine S-shaped </a:t>
            </a:r>
          </a:p>
          <a:p>
            <a:pPr eaLnBrk="1" hangingPunct="1">
              <a:lnSpc>
                <a:spcPct val="90000"/>
              </a:lnSpc>
              <a:buFontTx/>
              <a:buNone/>
            </a:pPr>
            <a:r>
              <a:rPr lang="en-US" sz="2400" smtClean="0"/>
              <a:t>		skull balanced on spine</a:t>
            </a:r>
          </a:p>
          <a:p>
            <a:pPr eaLnBrk="1" hangingPunct="1">
              <a:lnSpc>
                <a:spcPct val="90000"/>
              </a:lnSpc>
            </a:pPr>
            <a:r>
              <a:rPr lang="en-US" sz="2400" smtClean="0"/>
              <a:t>small canines</a:t>
            </a:r>
          </a:p>
          <a:p>
            <a:pPr eaLnBrk="1" hangingPunct="1">
              <a:lnSpc>
                <a:spcPct val="90000"/>
              </a:lnSpc>
            </a:pPr>
            <a:r>
              <a:rPr lang="en-US" sz="2400" smtClean="0"/>
              <a:t>Ape -- low cranium, projecting face, small brain [390-550 cc]</a:t>
            </a:r>
          </a:p>
          <a:p>
            <a:pPr eaLnBrk="1" hangingPunct="1">
              <a:lnSpc>
                <a:spcPct val="90000"/>
              </a:lnSpc>
            </a:pPr>
            <a:endParaRPr lang="en-US" sz="2400" smtClean="0"/>
          </a:p>
          <a:p>
            <a:pPr eaLnBrk="1" hangingPunct="1">
              <a:lnSpc>
                <a:spcPct val="90000"/>
              </a:lnSpc>
            </a:pPr>
            <a:endParaRPr lang="en-US" sz="24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609600"/>
            <a:ext cx="7772400" cy="677863"/>
          </a:xfrm>
        </p:spPr>
        <p:txBody>
          <a:bodyPr>
            <a:normAutofit fontScale="90000"/>
          </a:bodyPr>
          <a:lstStyle/>
          <a:p>
            <a:pPr eaLnBrk="1" hangingPunct="1"/>
            <a:r>
              <a:rPr lang="en-US" smtClean="0"/>
              <a:t>Analysis of Early Hominins</a:t>
            </a:r>
          </a:p>
        </p:txBody>
      </p:sp>
      <p:sp>
        <p:nvSpPr>
          <p:cNvPr id="51203" name="Rectangle 3"/>
          <p:cNvSpPr>
            <a:spLocks noGrp="1" noChangeArrowheads="1"/>
          </p:cNvSpPr>
          <p:nvPr>
            <p:ph type="body" sz="half" idx="1"/>
          </p:nvPr>
        </p:nvSpPr>
        <p:spPr>
          <a:xfrm>
            <a:off x="685800" y="1981200"/>
            <a:ext cx="7046913" cy="1944688"/>
          </a:xfrm>
        </p:spPr>
        <p:txBody>
          <a:bodyPr/>
          <a:lstStyle/>
          <a:p>
            <a:pPr eaLnBrk="1" hangingPunct="1">
              <a:lnSpc>
                <a:spcPct val="90000"/>
              </a:lnSpc>
            </a:pPr>
            <a:r>
              <a:rPr lang="en-US" sz="2800" smtClean="0"/>
              <a:t>Bones of more than 500 individuals have been found</a:t>
            </a:r>
          </a:p>
          <a:p>
            <a:pPr eaLnBrk="1" hangingPunct="1">
              <a:lnSpc>
                <a:spcPct val="90000"/>
              </a:lnSpc>
            </a:pPr>
            <a:r>
              <a:rPr lang="en-US" sz="2800" smtClean="0"/>
              <a:t>By 3 mya most were quite efficient bipeds</a:t>
            </a:r>
          </a:p>
          <a:p>
            <a:pPr eaLnBrk="1" hangingPunct="1">
              <a:lnSpc>
                <a:spcPct val="90000"/>
              </a:lnSpc>
            </a:pPr>
            <a:r>
              <a:rPr lang="en-US" sz="2800" smtClean="0"/>
              <a:t>Pelvis and feet more human than chimp</a:t>
            </a:r>
          </a:p>
        </p:txBody>
      </p:sp>
      <p:pic>
        <p:nvPicPr>
          <p:cNvPr id="51204" name="Picture 5" descr="&#10;Picture 3.png                                                  00063F33Bradley Hard Drive             BF7DC75D:"/>
          <p:cNvPicPr>
            <a:picLocks noGrp="1" noChangeAspect="1" noChangeArrowheads="1"/>
          </p:cNvPicPr>
          <p:nvPr>
            <p:ph sz="half" idx="2"/>
          </p:nvPr>
        </p:nvPicPr>
        <p:blipFill>
          <a:blip r:embed="rId2"/>
          <a:srcRect/>
          <a:stretch>
            <a:fillRect/>
          </a:stretch>
        </p:blipFill>
        <p:spPr>
          <a:xfrm>
            <a:off x="1905000" y="3733800"/>
            <a:ext cx="4800600" cy="261461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677863"/>
          </a:xfrm>
        </p:spPr>
        <p:txBody>
          <a:bodyPr>
            <a:normAutofit fontScale="90000"/>
          </a:bodyPr>
          <a:lstStyle/>
          <a:p>
            <a:pPr eaLnBrk="1" hangingPunct="1"/>
            <a:r>
              <a:rPr lang="en-US" smtClean="0"/>
              <a:t>Analysis of Early Hominins</a:t>
            </a:r>
          </a:p>
        </p:txBody>
      </p:sp>
      <p:sp>
        <p:nvSpPr>
          <p:cNvPr id="52227" name="Rectangle 3"/>
          <p:cNvSpPr>
            <a:spLocks noGrp="1" noChangeArrowheads="1"/>
          </p:cNvSpPr>
          <p:nvPr>
            <p:ph type="body" sz="half" idx="1"/>
          </p:nvPr>
        </p:nvSpPr>
        <p:spPr>
          <a:xfrm>
            <a:off x="457200" y="2133600"/>
            <a:ext cx="7848600" cy="2362200"/>
          </a:xfrm>
        </p:spPr>
        <p:txBody>
          <a:bodyPr/>
          <a:lstStyle/>
          <a:p>
            <a:pPr eaLnBrk="1" hangingPunct="1"/>
            <a:r>
              <a:rPr lang="en-US" sz="2000" smtClean="0"/>
              <a:t>Similar to humans below the neck but heads differ significantly</a:t>
            </a:r>
          </a:p>
          <a:p>
            <a:pPr eaLnBrk="1" hangingPunct="1"/>
            <a:r>
              <a:rPr lang="en-US" sz="2000" smtClean="0"/>
              <a:t>Brain about 1/3 of humans today</a:t>
            </a:r>
          </a:p>
          <a:p>
            <a:pPr eaLnBrk="1" hangingPunct="1"/>
            <a:r>
              <a:rPr lang="en-US" sz="2000" smtClean="0"/>
              <a:t>Widest part of skull below the brain case rather than the temple</a:t>
            </a:r>
          </a:p>
          <a:p>
            <a:pPr eaLnBrk="1" hangingPunct="1"/>
            <a:r>
              <a:rPr lang="en-US" sz="2000" smtClean="0"/>
              <a:t>Flaring zygomatic arches and sagittal crest</a:t>
            </a:r>
          </a:p>
          <a:p>
            <a:pPr eaLnBrk="1" hangingPunct="1"/>
            <a:r>
              <a:rPr lang="en-US" sz="2000" smtClean="0"/>
              <a:t>Large faces, big teeth, powerful jaws</a:t>
            </a:r>
          </a:p>
          <a:p>
            <a:pPr eaLnBrk="1" hangingPunct="1"/>
            <a:r>
              <a:rPr lang="en-US" sz="2000" smtClean="0"/>
              <a:t>Concave faces projecting forward at the bottom</a:t>
            </a:r>
            <a:endParaRPr lang="en-US" sz="2400" smtClean="0"/>
          </a:p>
        </p:txBody>
      </p:sp>
      <p:pic>
        <p:nvPicPr>
          <p:cNvPr id="52228" name="Picture 5" descr="&#10;Picture 2.png                                                  00063F33Bradley Hard Drive             BF7DC75D:"/>
          <p:cNvPicPr>
            <a:picLocks noGrp="1" noChangeAspect="1" noChangeArrowheads="1"/>
          </p:cNvPicPr>
          <p:nvPr>
            <p:ph sz="half" idx="2"/>
          </p:nvPr>
        </p:nvPicPr>
        <p:blipFill>
          <a:blip r:embed="rId2"/>
          <a:srcRect/>
          <a:stretch>
            <a:fillRect/>
          </a:stretch>
        </p:blipFill>
        <p:spPr>
          <a:xfrm>
            <a:off x="1592263" y="4473575"/>
            <a:ext cx="5875337" cy="207962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609600"/>
            <a:ext cx="7772400" cy="754063"/>
          </a:xfrm>
        </p:spPr>
        <p:txBody>
          <a:bodyPr>
            <a:normAutofit fontScale="90000"/>
          </a:bodyPr>
          <a:lstStyle/>
          <a:p>
            <a:pPr eaLnBrk="1" hangingPunct="1"/>
            <a:r>
              <a:rPr lang="en-US" smtClean="0"/>
              <a:t>Analysis of Early Hominins</a:t>
            </a:r>
          </a:p>
        </p:txBody>
      </p:sp>
      <p:sp>
        <p:nvSpPr>
          <p:cNvPr id="53251" name="Rectangle 3"/>
          <p:cNvSpPr>
            <a:spLocks noGrp="1" noChangeArrowheads="1"/>
          </p:cNvSpPr>
          <p:nvPr>
            <p:ph type="body" sz="half" idx="1"/>
          </p:nvPr>
        </p:nvSpPr>
        <p:spPr>
          <a:xfrm>
            <a:off x="685800" y="1981200"/>
            <a:ext cx="6056313" cy="725488"/>
          </a:xfrm>
        </p:spPr>
        <p:txBody>
          <a:bodyPr>
            <a:normAutofit fontScale="92500" lnSpcReduction="10000"/>
          </a:bodyPr>
          <a:lstStyle/>
          <a:p>
            <a:pPr eaLnBrk="1" hangingPunct="1">
              <a:lnSpc>
                <a:spcPct val="90000"/>
              </a:lnSpc>
            </a:pPr>
            <a:r>
              <a:rPr lang="en-US" sz="2400" smtClean="0"/>
              <a:t>Smaller than modern humans</a:t>
            </a:r>
          </a:p>
          <a:p>
            <a:pPr eaLnBrk="1" hangingPunct="1">
              <a:lnSpc>
                <a:spcPct val="90000"/>
              </a:lnSpc>
            </a:pPr>
            <a:r>
              <a:rPr lang="en-US" sz="2400" smtClean="0"/>
              <a:t>Greater sexual dimorphism</a:t>
            </a:r>
          </a:p>
        </p:txBody>
      </p:sp>
      <p:pic>
        <p:nvPicPr>
          <p:cNvPr id="53252" name="Picture 5" descr="&#10;Picture 7.png                                                  00063F33Bradley Hard Drive             BF7DC75D:"/>
          <p:cNvPicPr>
            <a:picLocks noGrp="1" noChangeAspect="1" noChangeArrowheads="1"/>
          </p:cNvPicPr>
          <p:nvPr>
            <p:ph sz="half" idx="2"/>
          </p:nvPr>
        </p:nvPicPr>
        <p:blipFill>
          <a:blip r:embed="rId2"/>
          <a:srcRect/>
          <a:stretch>
            <a:fillRect/>
          </a:stretch>
        </p:blipFill>
        <p:spPr>
          <a:xfrm>
            <a:off x="609600" y="2751138"/>
            <a:ext cx="6705600" cy="38481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Australopithecus anamensis</a:t>
            </a:r>
          </a:p>
        </p:txBody>
      </p:sp>
      <p:sp>
        <p:nvSpPr>
          <p:cNvPr id="54275" name="Rectangle 3"/>
          <p:cNvSpPr>
            <a:spLocks noGrp="1" noChangeArrowheads="1"/>
          </p:cNvSpPr>
          <p:nvPr>
            <p:ph type="body" idx="1"/>
          </p:nvPr>
        </p:nvSpPr>
        <p:spPr/>
        <p:txBody>
          <a:bodyPr/>
          <a:lstStyle/>
          <a:p>
            <a:pPr eaLnBrk="1" hangingPunct="1"/>
            <a:r>
              <a:rPr lang="en-US" sz="2800" smtClean="0"/>
              <a:t>3.9-4.2 mya</a:t>
            </a:r>
          </a:p>
          <a:p>
            <a:pPr eaLnBrk="1" hangingPunct="1"/>
            <a:r>
              <a:rPr lang="en-US" sz="2800" smtClean="0"/>
              <a:t>Beginning of the pliocene</a:t>
            </a:r>
          </a:p>
          <a:p>
            <a:pPr eaLnBrk="1" hangingPunct="1"/>
            <a:r>
              <a:rPr lang="en-US" sz="2800" smtClean="0"/>
              <a:t>Teeth and jaws like older apes</a:t>
            </a:r>
          </a:p>
          <a:p>
            <a:pPr eaLnBrk="1" hangingPunct="1"/>
            <a:r>
              <a:rPr lang="en-US" sz="2800" smtClean="0"/>
              <a:t>Skeleton shows bipedality</a:t>
            </a:r>
          </a:p>
          <a:p>
            <a:pPr eaLnBrk="1" hangingPunct="1"/>
            <a:r>
              <a:rPr lang="en-US" sz="2800" smtClean="0"/>
              <a:t>May have been an efficient tree climber also</a:t>
            </a:r>
          </a:p>
          <a:p>
            <a:pPr eaLnBrk="1" hangingPunct="1"/>
            <a:r>
              <a:rPr lang="en-US" sz="2800" smtClean="0"/>
              <a:t>Described 1995</a:t>
            </a:r>
          </a:p>
          <a:p>
            <a:pPr eaLnBrk="1" hangingPunct="1"/>
            <a:r>
              <a:rPr lang="en-US" sz="2800" smtClean="0"/>
              <a:t>May have evolved from </a:t>
            </a:r>
            <a:r>
              <a:rPr lang="en-US" sz="2800" i="1" smtClean="0"/>
              <a:t>Ardipithecus ramidus</a:t>
            </a:r>
            <a:endParaRPr lang="en-US" sz="28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56323" name="Rectangle 3"/>
          <p:cNvSpPr>
            <a:spLocks noChangeArrowheads="1"/>
          </p:cNvSpPr>
          <p:nvPr/>
        </p:nvSpPr>
        <p:spPr bwMode="auto">
          <a:xfrm>
            <a:off x="3124200" y="3352800"/>
            <a:ext cx="1295400" cy="4572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Australopithecus afarensis</a:t>
            </a:r>
          </a:p>
        </p:txBody>
      </p:sp>
      <p:sp>
        <p:nvSpPr>
          <p:cNvPr id="57347" name="Rectangle 3"/>
          <p:cNvSpPr>
            <a:spLocks noGrp="1" noChangeArrowheads="1"/>
          </p:cNvSpPr>
          <p:nvPr>
            <p:ph type="body" sz="half" idx="1"/>
          </p:nvPr>
        </p:nvSpPr>
        <p:spPr>
          <a:xfrm>
            <a:off x="609600" y="2057400"/>
            <a:ext cx="5141913" cy="4383088"/>
          </a:xfrm>
        </p:spPr>
        <p:txBody>
          <a:bodyPr/>
          <a:lstStyle/>
          <a:p>
            <a:pPr eaLnBrk="1" hangingPunct="1">
              <a:lnSpc>
                <a:spcPct val="90000"/>
              </a:lnSpc>
            </a:pPr>
            <a:r>
              <a:rPr lang="en-US" sz="2000" smtClean="0"/>
              <a:t>3-4 mya</a:t>
            </a:r>
          </a:p>
          <a:p>
            <a:pPr eaLnBrk="1" hangingPunct="1">
              <a:lnSpc>
                <a:spcPct val="90000"/>
              </a:lnSpc>
            </a:pPr>
            <a:r>
              <a:rPr lang="en-US" sz="2000" smtClean="0"/>
              <a:t>Recent finds date to 2.6 mya.</a:t>
            </a:r>
          </a:p>
          <a:p>
            <a:pPr eaLnBrk="1" hangingPunct="1">
              <a:lnSpc>
                <a:spcPct val="90000"/>
              </a:lnSpc>
            </a:pPr>
            <a:r>
              <a:rPr lang="en-US" sz="2000" smtClean="0"/>
              <a:t>Lucy is the best known</a:t>
            </a:r>
          </a:p>
          <a:p>
            <a:pPr eaLnBrk="1" hangingPunct="1">
              <a:lnSpc>
                <a:spcPct val="90000"/>
              </a:lnSpc>
            </a:pPr>
            <a:r>
              <a:rPr lang="en-US" sz="2000" smtClean="0">
                <a:solidFill>
                  <a:srgbClr val="000000"/>
                </a:solidFill>
              </a:rPr>
              <a:t>specimens collected from over 300 individuals</a:t>
            </a:r>
            <a:endParaRPr lang="en-US" sz="2000" smtClean="0"/>
          </a:p>
          <a:p>
            <a:pPr eaLnBrk="1" hangingPunct="1">
              <a:lnSpc>
                <a:spcPct val="90000"/>
              </a:lnSpc>
            </a:pPr>
            <a:r>
              <a:rPr lang="en-US" sz="2000" smtClean="0"/>
              <a:t>Bipedal but may have spent time in trees</a:t>
            </a:r>
          </a:p>
          <a:p>
            <a:pPr eaLnBrk="1" hangingPunct="1">
              <a:lnSpc>
                <a:spcPct val="90000"/>
              </a:lnSpc>
            </a:pPr>
            <a:r>
              <a:rPr lang="en-US" sz="2000" smtClean="0"/>
              <a:t>Ape-like head but human-like skeleton</a:t>
            </a:r>
          </a:p>
          <a:p>
            <a:pPr eaLnBrk="1" hangingPunct="1">
              <a:lnSpc>
                <a:spcPct val="90000"/>
              </a:lnSpc>
            </a:pPr>
            <a:r>
              <a:rPr lang="en-US" sz="2000" smtClean="0"/>
              <a:t>Many think these gave rise to </a:t>
            </a:r>
            <a:r>
              <a:rPr lang="en-US" sz="2000" u="sng" smtClean="0"/>
              <a:t>Homo</a:t>
            </a:r>
          </a:p>
          <a:p>
            <a:pPr eaLnBrk="1" hangingPunct="1">
              <a:lnSpc>
                <a:spcPct val="90000"/>
              </a:lnSpc>
            </a:pPr>
            <a:r>
              <a:rPr lang="en-US" sz="2000" smtClean="0"/>
              <a:t>Brain size 375-550 cc</a:t>
            </a:r>
            <a:endParaRPr lang="en-US" sz="2000" u="sng" smtClean="0"/>
          </a:p>
          <a:p>
            <a:pPr eaLnBrk="1" hangingPunct="1">
              <a:lnSpc>
                <a:spcPct val="90000"/>
              </a:lnSpc>
            </a:pPr>
            <a:r>
              <a:rPr lang="en-US" sz="2000" smtClean="0"/>
              <a:t>Described in 1974</a:t>
            </a:r>
          </a:p>
          <a:p>
            <a:pPr eaLnBrk="1" hangingPunct="1">
              <a:lnSpc>
                <a:spcPct val="90000"/>
              </a:lnSpc>
            </a:pPr>
            <a:r>
              <a:rPr lang="en-US" sz="2000" smtClean="0"/>
              <a:t>Recently discovered [2001] </a:t>
            </a:r>
            <a:r>
              <a:rPr lang="en-US" sz="2000" i="1" smtClean="0"/>
              <a:t>Kenyanthropus platyops </a:t>
            </a:r>
            <a:r>
              <a:rPr lang="en-US" sz="2000" smtClean="0"/>
              <a:t>may be a variant form.</a:t>
            </a:r>
          </a:p>
          <a:p>
            <a:pPr eaLnBrk="1" hangingPunct="1">
              <a:lnSpc>
                <a:spcPct val="90000"/>
              </a:lnSpc>
            </a:pPr>
            <a:endParaRPr lang="en-US" sz="2000" smtClean="0"/>
          </a:p>
        </p:txBody>
      </p:sp>
      <p:pic>
        <p:nvPicPr>
          <p:cNvPr id="57348" name="Picture 5" descr="&#10;Picture 1.png                                                  00063F33Bradley Hard Drive             BF7DC75D:"/>
          <p:cNvPicPr>
            <a:picLocks noGrp="1" noChangeAspect="1" noChangeArrowheads="1"/>
          </p:cNvPicPr>
          <p:nvPr>
            <p:ph sz="half" idx="2"/>
          </p:nvPr>
        </p:nvPicPr>
        <p:blipFill>
          <a:blip r:embed="rId3"/>
          <a:srcRect/>
          <a:stretch>
            <a:fillRect/>
          </a:stretch>
        </p:blipFill>
        <p:spPr>
          <a:xfrm>
            <a:off x="5810250" y="1981200"/>
            <a:ext cx="2857500" cy="377031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59395" name="Rectangle 4"/>
          <p:cNvSpPr>
            <a:spLocks noChangeArrowheads="1"/>
          </p:cNvSpPr>
          <p:nvPr/>
        </p:nvSpPr>
        <p:spPr bwMode="auto">
          <a:xfrm>
            <a:off x="1905000" y="2743200"/>
            <a:ext cx="1295400" cy="5334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Australopithecus africanus</a:t>
            </a:r>
          </a:p>
        </p:txBody>
      </p:sp>
      <p:sp>
        <p:nvSpPr>
          <p:cNvPr id="60419" name="Rectangle 3"/>
          <p:cNvSpPr>
            <a:spLocks noGrp="1" noChangeArrowheads="1"/>
          </p:cNvSpPr>
          <p:nvPr>
            <p:ph type="body" sz="half" idx="1"/>
          </p:nvPr>
        </p:nvSpPr>
        <p:spPr/>
        <p:txBody>
          <a:bodyPr>
            <a:normAutofit fontScale="92500"/>
          </a:bodyPr>
          <a:lstStyle/>
          <a:p>
            <a:pPr eaLnBrk="1" hangingPunct="1">
              <a:lnSpc>
                <a:spcPct val="110000"/>
              </a:lnSpc>
            </a:pPr>
            <a:r>
              <a:rPr lang="en-US" sz="2400" smtClean="0"/>
              <a:t>2-3 mya but perhaps as recent as 1 mya.</a:t>
            </a:r>
          </a:p>
          <a:p>
            <a:pPr eaLnBrk="1" hangingPunct="1">
              <a:lnSpc>
                <a:spcPct val="110000"/>
              </a:lnSpc>
            </a:pPr>
            <a:r>
              <a:rPr lang="en-US" sz="2400" smtClean="0"/>
              <a:t>First Australopith discovered -- Taung child in 1924</a:t>
            </a:r>
          </a:p>
          <a:p>
            <a:pPr eaLnBrk="1" hangingPunct="1">
              <a:lnSpc>
                <a:spcPct val="110000"/>
              </a:lnSpc>
            </a:pPr>
            <a:r>
              <a:rPr lang="en-US" sz="2400" smtClean="0"/>
              <a:t>Like </a:t>
            </a:r>
            <a:r>
              <a:rPr lang="en-US" sz="2400" i="1" smtClean="0"/>
              <a:t>afarensis</a:t>
            </a:r>
            <a:r>
              <a:rPr lang="en-US" sz="2400" smtClean="0"/>
              <a:t> except head a little more human-like</a:t>
            </a:r>
          </a:p>
          <a:p>
            <a:pPr eaLnBrk="1" hangingPunct="1">
              <a:lnSpc>
                <a:spcPct val="110000"/>
              </a:lnSpc>
            </a:pPr>
            <a:r>
              <a:rPr lang="en-US" sz="2400" smtClean="0">
                <a:solidFill>
                  <a:srgbClr val="000000"/>
                </a:solidFill>
              </a:rPr>
              <a:t>May link to the "robust" early human species</a:t>
            </a:r>
            <a:endParaRPr lang="en-US" sz="2400" smtClean="0"/>
          </a:p>
          <a:p>
            <a:pPr eaLnBrk="1" hangingPunct="1">
              <a:lnSpc>
                <a:spcPct val="110000"/>
              </a:lnSpc>
            </a:pPr>
            <a:r>
              <a:rPr lang="en-US" sz="2400" smtClean="0"/>
              <a:t>brain size 420-500 cc</a:t>
            </a:r>
          </a:p>
          <a:p>
            <a:pPr eaLnBrk="1" hangingPunct="1">
              <a:lnSpc>
                <a:spcPct val="110000"/>
              </a:lnSpc>
            </a:pPr>
            <a:r>
              <a:rPr lang="en-US" sz="2400" smtClean="0"/>
              <a:t>Some good recent finds </a:t>
            </a:r>
          </a:p>
        </p:txBody>
      </p:sp>
      <p:pic>
        <p:nvPicPr>
          <p:cNvPr id="60420" name="Picture 7" descr="&#10;Picture 8.png                                                  00063F33Bradley Hard Drive             BF7DC75D:"/>
          <p:cNvPicPr>
            <a:picLocks noGrp="1" noChangeAspect="1" noChangeArrowheads="1"/>
          </p:cNvPicPr>
          <p:nvPr>
            <p:ph sz="quarter" idx="2"/>
          </p:nvPr>
        </p:nvPicPr>
        <p:blipFill>
          <a:blip r:embed="rId3"/>
          <a:srcRect/>
          <a:stretch>
            <a:fillRect/>
          </a:stretch>
        </p:blipFill>
        <p:spPr>
          <a:xfrm>
            <a:off x="7162800" y="1981200"/>
            <a:ext cx="1411288" cy="1981200"/>
          </a:xfrm>
        </p:spPr>
      </p:pic>
      <p:pic>
        <p:nvPicPr>
          <p:cNvPr id="60421" name="Picture 11" descr="&#10;Picture 4.png                                                  00063F33Bradley Hard Drive             BF7DC75D:"/>
          <p:cNvPicPr>
            <a:picLocks noGrp="1" noChangeAspect="1" noChangeArrowheads="1"/>
          </p:cNvPicPr>
          <p:nvPr>
            <p:ph sz="quarter" idx="3"/>
          </p:nvPr>
        </p:nvPicPr>
        <p:blipFill>
          <a:blip r:embed="rId4"/>
          <a:srcRect/>
          <a:stretch>
            <a:fillRect/>
          </a:stretch>
        </p:blipFill>
        <p:spPr>
          <a:xfrm>
            <a:off x="4529138" y="2554288"/>
            <a:ext cx="2071687" cy="3429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2286000"/>
            <a:ext cx="7772400" cy="1143000"/>
          </a:xfrm>
        </p:spPr>
        <p:txBody>
          <a:bodyPr/>
          <a:lstStyle/>
          <a:p>
            <a:pPr eaLnBrk="1" hangingPunct="1"/>
            <a:r>
              <a:rPr lang="en-US" smtClean="0"/>
              <a:t>Fossil Evidence</a:t>
            </a:r>
          </a:p>
        </p:txBody>
      </p:sp>
      <p:sp>
        <p:nvSpPr>
          <p:cNvPr id="23555" name="Rectangle 3"/>
          <p:cNvSpPr>
            <a:spLocks noGrp="1" noChangeArrowheads="1"/>
          </p:cNvSpPr>
          <p:nvPr>
            <p:ph type="subTitle" idx="1"/>
          </p:nvPr>
        </p:nvSpPr>
        <p:spPr/>
        <p:txBody>
          <a:bodyPr/>
          <a:lstStyle/>
          <a:p>
            <a:pPr eaLnBrk="1" hangingPunct="1"/>
            <a:endParaRPr lang="en-US" smtClean="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Robust Australopithecines</a:t>
            </a:r>
          </a:p>
        </p:txBody>
      </p:sp>
      <p:sp>
        <p:nvSpPr>
          <p:cNvPr id="62467" name="Rectangle 3"/>
          <p:cNvSpPr>
            <a:spLocks noGrp="1" noChangeArrowheads="1"/>
          </p:cNvSpPr>
          <p:nvPr>
            <p:ph type="body" sz="half" idx="1"/>
          </p:nvPr>
        </p:nvSpPr>
        <p:spPr>
          <a:xfrm>
            <a:off x="685800" y="1981200"/>
            <a:ext cx="7123113" cy="2097088"/>
          </a:xfrm>
        </p:spPr>
        <p:txBody>
          <a:bodyPr/>
          <a:lstStyle/>
          <a:p>
            <a:pPr eaLnBrk="1" hangingPunct="1"/>
            <a:r>
              <a:rPr lang="en-US" sz="2800" smtClean="0"/>
              <a:t>Some call the genus </a:t>
            </a:r>
            <a:r>
              <a:rPr lang="en-US" sz="2800" i="1" smtClean="0"/>
              <a:t>Paranthropus, </a:t>
            </a:r>
            <a:r>
              <a:rPr lang="en-US" sz="2800" smtClean="0"/>
              <a:t>others call it </a:t>
            </a:r>
            <a:r>
              <a:rPr lang="en-US" sz="2800" i="1" smtClean="0"/>
              <a:t>Australopithecus</a:t>
            </a:r>
          </a:p>
          <a:p>
            <a:pPr eaLnBrk="1" hangingPunct="1"/>
            <a:r>
              <a:rPr lang="en-US" sz="2800" smtClean="0"/>
              <a:t>Larger jaws, sagittal crests, larger back teeth, smaller front teeth</a:t>
            </a:r>
          </a:p>
        </p:txBody>
      </p:sp>
      <p:pic>
        <p:nvPicPr>
          <p:cNvPr id="62468" name="Picture 6" descr="&#10;Picture 6.png                                                  00063F33Bradley Hard Drive             BF7DC75D:"/>
          <p:cNvPicPr>
            <a:picLocks noGrp="1" noChangeAspect="1" noChangeArrowheads="1"/>
          </p:cNvPicPr>
          <p:nvPr>
            <p:ph sz="quarter" idx="2"/>
          </p:nvPr>
        </p:nvPicPr>
        <p:blipFill>
          <a:blip r:embed="rId2"/>
          <a:srcRect/>
          <a:stretch>
            <a:fillRect/>
          </a:stretch>
        </p:blipFill>
        <p:spPr>
          <a:xfrm>
            <a:off x="4800600" y="4191000"/>
            <a:ext cx="3810000" cy="1981200"/>
          </a:xfrm>
        </p:spPr>
      </p:pic>
      <p:pic>
        <p:nvPicPr>
          <p:cNvPr id="62469" name="Picture 8" descr="&#10;Picture 5.png                                                  00063F33Bradley Hard Drive             BF7DC75D:"/>
          <p:cNvPicPr>
            <a:picLocks noGrp="1" noChangeAspect="1" noChangeArrowheads="1"/>
          </p:cNvPicPr>
          <p:nvPr>
            <p:ph sz="quarter" idx="3"/>
          </p:nvPr>
        </p:nvPicPr>
        <p:blipFill>
          <a:blip r:embed="rId3"/>
          <a:srcRect/>
          <a:stretch>
            <a:fillRect/>
          </a:stretch>
        </p:blipFill>
        <p:spPr>
          <a:xfrm>
            <a:off x="609600" y="4114800"/>
            <a:ext cx="3305175" cy="19812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63491" name="Rectangle 3"/>
          <p:cNvSpPr>
            <a:spLocks noChangeArrowheads="1"/>
          </p:cNvSpPr>
          <p:nvPr/>
        </p:nvSpPr>
        <p:spPr bwMode="auto">
          <a:xfrm>
            <a:off x="5486400" y="2590800"/>
            <a:ext cx="1066800" cy="6096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Paranthropus aethiopicus</a:t>
            </a:r>
          </a:p>
        </p:txBody>
      </p:sp>
      <p:sp>
        <p:nvSpPr>
          <p:cNvPr id="64515" name="Rectangle 3"/>
          <p:cNvSpPr>
            <a:spLocks noGrp="1" noChangeArrowheads="1"/>
          </p:cNvSpPr>
          <p:nvPr>
            <p:ph type="body" sz="half" idx="1"/>
          </p:nvPr>
        </p:nvSpPr>
        <p:spPr>
          <a:xfrm>
            <a:off x="533400" y="2286000"/>
            <a:ext cx="4953000" cy="4114800"/>
          </a:xfrm>
        </p:spPr>
        <p:txBody>
          <a:bodyPr>
            <a:normAutofit lnSpcReduction="10000"/>
          </a:bodyPr>
          <a:lstStyle/>
          <a:p>
            <a:pPr eaLnBrk="1" hangingPunct="1">
              <a:lnSpc>
                <a:spcPct val="90000"/>
              </a:lnSpc>
            </a:pPr>
            <a:r>
              <a:rPr lang="en-US" sz="2800" smtClean="0"/>
              <a:t>2.3-2.6 mya</a:t>
            </a:r>
          </a:p>
          <a:p>
            <a:pPr eaLnBrk="1" hangingPunct="1">
              <a:lnSpc>
                <a:spcPct val="90000"/>
              </a:lnSpc>
            </a:pPr>
            <a:r>
              <a:rPr lang="en-US" sz="2800" smtClean="0"/>
              <a:t>Like Au. afarensis except more massive skull</a:t>
            </a:r>
          </a:p>
          <a:p>
            <a:pPr eaLnBrk="1" hangingPunct="1">
              <a:lnSpc>
                <a:spcPct val="90000"/>
              </a:lnSpc>
            </a:pPr>
            <a:r>
              <a:rPr lang="en-US" sz="2800" smtClean="0"/>
              <a:t>Small brain [410 cc]</a:t>
            </a:r>
          </a:p>
          <a:p>
            <a:pPr eaLnBrk="1" hangingPunct="1">
              <a:lnSpc>
                <a:spcPct val="90000"/>
              </a:lnSpc>
            </a:pPr>
            <a:r>
              <a:rPr lang="en-US" sz="2800" smtClean="0"/>
              <a:t>Ancestor of </a:t>
            </a:r>
            <a:r>
              <a:rPr lang="en-US" sz="2800" i="1" smtClean="0"/>
              <a:t>boisei</a:t>
            </a:r>
            <a:r>
              <a:rPr lang="en-US" sz="2800" smtClean="0"/>
              <a:t> [nutcracker man] and possibly </a:t>
            </a:r>
            <a:r>
              <a:rPr lang="en-US" sz="2800" i="1" smtClean="0"/>
              <a:t>robusta</a:t>
            </a:r>
            <a:r>
              <a:rPr lang="en-US" sz="2800" smtClean="0"/>
              <a:t> that are also robust Australopiths</a:t>
            </a:r>
          </a:p>
          <a:p>
            <a:pPr eaLnBrk="1" hangingPunct="1">
              <a:lnSpc>
                <a:spcPct val="90000"/>
              </a:lnSpc>
            </a:pPr>
            <a:r>
              <a:rPr lang="en-US" sz="2800" i="1" smtClean="0"/>
              <a:t>robusta</a:t>
            </a:r>
            <a:r>
              <a:rPr lang="en-US" sz="2800" smtClean="0"/>
              <a:t> may have lived until 1 mya</a:t>
            </a:r>
          </a:p>
        </p:txBody>
      </p:sp>
      <p:pic>
        <p:nvPicPr>
          <p:cNvPr id="64516" name="Picture 5" descr="&#10;Picture 3.png                                                  00063F33Bradley Hard Drive             BF7DC75D:"/>
          <p:cNvPicPr>
            <a:picLocks noGrp="1" noChangeAspect="1" noChangeArrowheads="1"/>
          </p:cNvPicPr>
          <p:nvPr>
            <p:ph sz="half" idx="2"/>
          </p:nvPr>
        </p:nvPicPr>
        <p:blipFill>
          <a:blip r:embed="rId3"/>
          <a:srcRect/>
          <a:stretch>
            <a:fillRect/>
          </a:stretch>
        </p:blipFill>
        <p:spPr>
          <a:xfrm>
            <a:off x="5446713" y="2020888"/>
            <a:ext cx="2855912" cy="3770312"/>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66563" name="Rectangle 3"/>
          <p:cNvSpPr>
            <a:spLocks noChangeArrowheads="1"/>
          </p:cNvSpPr>
          <p:nvPr/>
        </p:nvSpPr>
        <p:spPr bwMode="auto">
          <a:xfrm>
            <a:off x="3962400" y="2667000"/>
            <a:ext cx="1143000" cy="3810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Australopithecus garhi</a:t>
            </a:r>
          </a:p>
        </p:txBody>
      </p:sp>
      <p:sp>
        <p:nvSpPr>
          <p:cNvPr id="67587" name="Rectangle 3"/>
          <p:cNvSpPr>
            <a:spLocks noGrp="1" noChangeArrowheads="1"/>
          </p:cNvSpPr>
          <p:nvPr>
            <p:ph type="body" idx="1"/>
          </p:nvPr>
        </p:nvSpPr>
        <p:spPr>
          <a:xfrm>
            <a:off x="1066800" y="2057400"/>
            <a:ext cx="7772400" cy="4114800"/>
          </a:xfrm>
        </p:spPr>
        <p:txBody>
          <a:bodyPr/>
          <a:lstStyle/>
          <a:p>
            <a:pPr eaLnBrk="1" hangingPunct="1"/>
            <a:r>
              <a:rPr lang="en-US" smtClean="0"/>
              <a:t>Not well known -- described 1999</a:t>
            </a:r>
          </a:p>
          <a:p>
            <a:pPr eaLnBrk="1" hangingPunct="1"/>
            <a:r>
              <a:rPr lang="en-US" smtClean="0"/>
              <a:t>A gracile Australopith</a:t>
            </a:r>
          </a:p>
          <a:p>
            <a:pPr eaLnBrk="1" hangingPunct="1"/>
            <a:r>
              <a:rPr lang="en-US" smtClean="0"/>
              <a:t>Associated with primitive stone tools</a:t>
            </a:r>
          </a:p>
          <a:p>
            <a:pPr eaLnBrk="1" hangingPunct="1"/>
            <a:r>
              <a:rPr lang="en-US" smtClean="0"/>
              <a:t>2-3 mya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609600"/>
            <a:ext cx="7772400" cy="982663"/>
          </a:xfrm>
        </p:spPr>
        <p:txBody>
          <a:bodyPr/>
          <a:lstStyle/>
          <a:p>
            <a:pPr eaLnBrk="1" hangingPunct="1"/>
            <a:r>
              <a:rPr lang="en-US" smtClean="0"/>
              <a:t>Possible evolutionary links</a:t>
            </a:r>
          </a:p>
        </p:txBody>
      </p:sp>
      <p:pic>
        <p:nvPicPr>
          <p:cNvPr id="69635" name="Picture 5" descr="&#10;Picture 8.png                                                  00063F33Bradley Hard Drive             BF7DC75D:"/>
          <p:cNvPicPr>
            <a:picLocks noGrp="1" noChangeAspect="1" noChangeArrowheads="1"/>
          </p:cNvPicPr>
          <p:nvPr>
            <p:ph idx="1"/>
          </p:nvPr>
        </p:nvPicPr>
        <p:blipFill>
          <a:blip r:embed="rId2"/>
          <a:srcRect/>
          <a:stretch>
            <a:fillRect/>
          </a:stretch>
        </p:blipFill>
        <p:spPr>
          <a:xfrm>
            <a:off x="914400" y="2286000"/>
            <a:ext cx="7772400" cy="357505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Homo characteristics</a:t>
            </a:r>
          </a:p>
        </p:txBody>
      </p:sp>
      <p:sp>
        <p:nvSpPr>
          <p:cNvPr id="70659" name="Rectangle 3"/>
          <p:cNvSpPr>
            <a:spLocks noGrp="1" noChangeArrowheads="1"/>
          </p:cNvSpPr>
          <p:nvPr>
            <p:ph type="body" idx="1"/>
          </p:nvPr>
        </p:nvSpPr>
        <p:spPr/>
        <p:txBody>
          <a:bodyPr/>
          <a:lstStyle/>
          <a:p>
            <a:pPr eaLnBrk="1" hangingPunct="1">
              <a:lnSpc>
                <a:spcPct val="90000"/>
              </a:lnSpc>
            </a:pPr>
            <a:r>
              <a:rPr lang="en-US" sz="2400" smtClean="0"/>
              <a:t>Made and used tools</a:t>
            </a:r>
          </a:p>
          <a:p>
            <a:pPr eaLnBrk="1" hangingPunct="1">
              <a:lnSpc>
                <a:spcPct val="90000"/>
              </a:lnSpc>
            </a:pPr>
            <a:r>
              <a:rPr lang="en-US" sz="2400" smtClean="0"/>
              <a:t>Larger brains</a:t>
            </a:r>
          </a:p>
          <a:p>
            <a:pPr eaLnBrk="1" hangingPunct="1">
              <a:lnSpc>
                <a:spcPct val="90000"/>
              </a:lnSpc>
            </a:pPr>
            <a:r>
              <a:rPr lang="en-US" sz="2400" smtClean="0"/>
              <a:t>Skulls show enlarged Brocas area</a:t>
            </a:r>
          </a:p>
          <a:p>
            <a:pPr eaLnBrk="1" hangingPunct="1">
              <a:lnSpc>
                <a:spcPct val="90000"/>
              </a:lnSpc>
              <a:buFontTx/>
              <a:buNone/>
            </a:pPr>
            <a:r>
              <a:rPr lang="en-US" sz="2400" smtClean="0"/>
              <a:t>		making speech possible</a:t>
            </a:r>
          </a:p>
          <a:p>
            <a:pPr eaLnBrk="1" hangingPunct="1">
              <a:lnSpc>
                <a:spcPct val="90000"/>
              </a:lnSpc>
            </a:pPr>
            <a:r>
              <a:rPr lang="en-US" sz="2400" smtClean="0"/>
              <a:t>“Human-like” characteristics -- slim hips for walking long distances, a sophisticated sweating system, narrow birth canal, legs longer than arms, noticeable whites in the eyes, smaller hairs resulting in naked appearance and exposed skins, etc.</a:t>
            </a:r>
          </a:p>
          <a:p>
            <a:pPr eaLnBrk="1" hangingPunct="1">
              <a:lnSpc>
                <a:spcPct val="90000"/>
              </a:lnSpc>
              <a:buFontTx/>
              <a:buNone/>
            </a:pPr>
            <a:endParaRPr lang="en-US" sz="24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72707" name="Rectangle 3"/>
          <p:cNvSpPr>
            <a:spLocks noChangeArrowheads="1"/>
          </p:cNvSpPr>
          <p:nvPr/>
        </p:nvSpPr>
        <p:spPr bwMode="auto">
          <a:xfrm>
            <a:off x="2057400" y="2438400"/>
            <a:ext cx="990600" cy="3810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Kenyanthropus rudolfensis</a:t>
            </a:r>
          </a:p>
        </p:txBody>
      </p:sp>
      <p:sp>
        <p:nvSpPr>
          <p:cNvPr id="73731" name="Rectangle 3"/>
          <p:cNvSpPr>
            <a:spLocks noGrp="1" noChangeArrowheads="1"/>
          </p:cNvSpPr>
          <p:nvPr>
            <p:ph type="body" idx="1"/>
          </p:nvPr>
        </p:nvSpPr>
        <p:spPr/>
        <p:txBody>
          <a:bodyPr/>
          <a:lstStyle/>
          <a:p>
            <a:pPr eaLnBrk="1" hangingPunct="1"/>
            <a:r>
              <a:rPr lang="en-US" smtClean="0"/>
              <a:t>1.9 mya</a:t>
            </a:r>
          </a:p>
          <a:p>
            <a:pPr eaLnBrk="1" hangingPunct="1"/>
            <a:r>
              <a:rPr lang="en-US" smtClean="0"/>
              <a:t>Formerly called </a:t>
            </a:r>
            <a:r>
              <a:rPr lang="en-US" i="1" smtClean="0"/>
              <a:t>Homo rudolfensis</a:t>
            </a:r>
            <a:endParaRPr lang="en-US" smtClean="0"/>
          </a:p>
          <a:p>
            <a:pPr eaLnBrk="1" hangingPunct="1"/>
            <a:r>
              <a:rPr lang="en-US" smtClean="0"/>
              <a:t>A co-existent species with </a:t>
            </a:r>
            <a:r>
              <a:rPr lang="en-US" i="1" smtClean="0"/>
              <a:t>habilis</a:t>
            </a:r>
          </a:p>
          <a:p>
            <a:pPr eaLnBrk="1" hangingPunct="1"/>
            <a:r>
              <a:rPr lang="en-US" smtClean="0"/>
              <a:t>2007 -- looks very ape-like and the cranial capacity based on the new construction is downsized from 752 cc to about 526 cc.</a:t>
            </a:r>
            <a:r>
              <a:rPr lang="en-US" smtClean="0">
                <a:latin typeface="Helvetica" pitchFamily="-110" charset="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75779" name="Rectangle 3"/>
          <p:cNvSpPr>
            <a:spLocks noChangeArrowheads="1"/>
          </p:cNvSpPr>
          <p:nvPr/>
        </p:nvSpPr>
        <p:spPr bwMode="auto">
          <a:xfrm>
            <a:off x="4267200" y="1905000"/>
            <a:ext cx="609600" cy="6858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A Powerful Story</a:t>
            </a:r>
          </a:p>
        </p:txBody>
      </p:sp>
      <p:sp>
        <p:nvSpPr>
          <p:cNvPr id="25603" name="Rectangle 3"/>
          <p:cNvSpPr>
            <a:spLocks noGrp="1" noChangeArrowheads="1"/>
          </p:cNvSpPr>
          <p:nvPr>
            <p:ph type="body" idx="1"/>
          </p:nvPr>
        </p:nvSpPr>
        <p:spPr/>
        <p:txBody>
          <a:bodyPr/>
          <a:lstStyle/>
          <a:p>
            <a:pPr eaLnBrk="1" hangingPunct="1"/>
            <a:r>
              <a:rPr lang="en-US" sz="2400" smtClean="0"/>
              <a:t>Hundreds of researchers in dozens of labs all over the world</a:t>
            </a:r>
          </a:p>
          <a:p>
            <a:pPr eaLnBrk="1" hangingPunct="1"/>
            <a:r>
              <a:rPr lang="en-US" sz="2400" smtClean="0"/>
              <a:t>The Kenya National Museum alone has thousands of hominid fossils</a:t>
            </a:r>
          </a:p>
          <a:p>
            <a:pPr eaLnBrk="1" hangingPunct="1"/>
            <a:r>
              <a:rPr lang="en-US" sz="2400" smtClean="0"/>
              <a:t>Recent years have shown a dramatic increase in the discovery of hominid species that are intermediate between the great apes and modern humans.</a:t>
            </a:r>
          </a:p>
          <a:p>
            <a:pPr eaLnBrk="1" hangingPunct="1"/>
            <a:r>
              <a:rPr lang="en-US" sz="2400" smtClean="0"/>
              <a:t>Some mistakes have been made but science is self-correcting -- individual scientists make errors but others correct them.</a:t>
            </a:r>
            <a:endParaRPr lang="en-US" sz="28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Homo habilis</a:t>
            </a:r>
          </a:p>
        </p:txBody>
      </p:sp>
      <p:sp>
        <p:nvSpPr>
          <p:cNvPr id="76803" name="Rectangle 3"/>
          <p:cNvSpPr>
            <a:spLocks noGrp="1" noChangeArrowheads="1"/>
          </p:cNvSpPr>
          <p:nvPr>
            <p:ph type="body" sz="half" idx="1"/>
          </p:nvPr>
        </p:nvSpPr>
        <p:spPr>
          <a:xfrm>
            <a:off x="228600" y="2017713"/>
            <a:ext cx="5257800" cy="4687887"/>
          </a:xfrm>
        </p:spPr>
        <p:txBody>
          <a:bodyPr/>
          <a:lstStyle/>
          <a:p>
            <a:pPr eaLnBrk="1" hangingPunct="1">
              <a:lnSpc>
                <a:spcPct val="90000"/>
              </a:lnSpc>
            </a:pPr>
            <a:r>
              <a:rPr lang="en-US" sz="2000" smtClean="0"/>
              <a:t>1.5-2.4 mya</a:t>
            </a:r>
          </a:p>
          <a:p>
            <a:pPr eaLnBrk="1" hangingPunct="1">
              <a:lnSpc>
                <a:spcPct val="90000"/>
              </a:lnSpc>
            </a:pPr>
            <a:r>
              <a:rPr lang="en-US" sz="2000" smtClean="0"/>
              <a:t>Name means “handy man” because they made tools</a:t>
            </a:r>
          </a:p>
          <a:p>
            <a:pPr eaLnBrk="1" hangingPunct="1">
              <a:lnSpc>
                <a:spcPct val="90000"/>
              </a:lnSpc>
            </a:pPr>
            <a:r>
              <a:rPr lang="en-US" sz="2000" smtClean="0"/>
              <a:t>Brain size 500-800 cc</a:t>
            </a:r>
          </a:p>
          <a:p>
            <a:pPr eaLnBrk="1" hangingPunct="1">
              <a:lnSpc>
                <a:spcPct val="90000"/>
              </a:lnSpc>
            </a:pPr>
            <a:r>
              <a:rPr lang="en-US" sz="2000" smtClean="0"/>
              <a:t>Found in Africa</a:t>
            </a:r>
          </a:p>
          <a:p>
            <a:pPr eaLnBrk="1" hangingPunct="1">
              <a:lnSpc>
                <a:spcPct val="90000"/>
              </a:lnSpc>
            </a:pPr>
            <a:r>
              <a:rPr lang="en-US" sz="2000" smtClean="0"/>
              <a:t>arguably the first species of the </a:t>
            </a:r>
            <a:r>
              <a:rPr lang="en-US" sz="2000" i="1" smtClean="0"/>
              <a:t>Homo</a:t>
            </a:r>
            <a:r>
              <a:rPr lang="en-US" sz="2000" smtClean="0"/>
              <a:t> genus to appear</a:t>
            </a:r>
          </a:p>
          <a:p>
            <a:pPr eaLnBrk="1" hangingPunct="1">
              <a:lnSpc>
                <a:spcPct val="90000"/>
              </a:lnSpc>
            </a:pPr>
            <a:r>
              <a:rPr lang="en-US" sz="2000" smtClean="0"/>
              <a:t>short and had disproportionately long arms compared to modern humans</a:t>
            </a:r>
          </a:p>
          <a:p>
            <a:pPr eaLnBrk="1" hangingPunct="1">
              <a:lnSpc>
                <a:spcPct val="90000"/>
              </a:lnSpc>
            </a:pPr>
            <a:r>
              <a:rPr lang="en-US" sz="2000" smtClean="0"/>
              <a:t>a reduction in the protrusion in the face</a:t>
            </a:r>
          </a:p>
          <a:p>
            <a:pPr eaLnBrk="1" hangingPunct="1">
              <a:lnSpc>
                <a:spcPct val="90000"/>
              </a:lnSpc>
            </a:pPr>
            <a:r>
              <a:rPr lang="en-US" sz="2000" smtClean="0"/>
              <a:t>2007 findings suggest that it coexisted with </a:t>
            </a:r>
            <a:r>
              <a:rPr lang="en-US" sz="2000" i="1" smtClean="0"/>
              <a:t>H. erectus </a:t>
            </a:r>
            <a:r>
              <a:rPr lang="en-US" sz="2000" smtClean="0"/>
              <a:t>and </a:t>
            </a:r>
            <a:r>
              <a:rPr lang="en-US" sz="2000" i="1" smtClean="0"/>
              <a:t>H. ergaster </a:t>
            </a:r>
            <a:r>
              <a:rPr lang="en-US" sz="2000" smtClean="0"/>
              <a:t>and may be a separate lineage from a common ancestor instead of  being their progenitor.</a:t>
            </a:r>
          </a:p>
          <a:p>
            <a:pPr eaLnBrk="1" hangingPunct="1">
              <a:lnSpc>
                <a:spcPct val="90000"/>
              </a:lnSpc>
            </a:pPr>
            <a:endParaRPr lang="en-US" sz="2400" smtClean="0"/>
          </a:p>
        </p:txBody>
      </p:sp>
      <p:pic>
        <p:nvPicPr>
          <p:cNvPr id="76804" name="Picture 5" descr="&#10;Picture 9.png                                                  00063F33Bradley Hard Drive             BF7DC75D:"/>
          <p:cNvPicPr>
            <a:picLocks noGrp="1" noChangeAspect="1" noChangeArrowheads="1"/>
          </p:cNvPicPr>
          <p:nvPr>
            <p:ph sz="half" idx="2"/>
          </p:nvPr>
        </p:nvPicPr>
        <p:blipFill>
          <a:blip r:embed="rId3"/>
          <a:srcRect/>
          <a:stretch>
            <a:fillRect/>
          </a:stretch>
        </p:blipFill>
        <p:spPr>
          <a:xfrm>
            <a:off x="4913313" y="2020888"/>
            <a:ext cx="3316287" cy="21590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78851" name="Rectangle 3"/>
          <p:cNvSpPr>
            <a:spLocks noChangeArrowheads="1"/>
          </p:cNvSpPr>
          <p:nvPr/>
        </p:nvSpPr>
        <p:spPr bwMode="auto">
          <a:xfrm>
            <a:off x="3276600" y="1981200"/>
            <a:ext cx="838200" cy="4572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Homo ergaster</a:t>
            </a:r>
          </a:p>
        </p:txBody>
      </p:sp>
      <p:sp>
        <p:nvSpPr>
          <p:cNvPr id="79875" name="Rectangle 3"/>
          <p:cNvSpPr>
            <a:spLocks noGrp="1" noChangeArrowheads="1"/>
          </p:cNvSpPr>
          <p:nvPr>
            <p:ph type="body" sz="half" idx="1"/>
          </p:nvPr>
        </p:nvSpPr>
        <p:spPr>
          <a:xfrm>
            <a:off x="685800" y="1676400"/>
            <a:ext cx="4495800" cy="4419600"/>
          </a:xfrm>
        </p:spPr>
        <p:txBody>
          <a:bodyPr/>
          <a:lstStyle/>
          <a:p>
            <a:pPr eaLnBrk="1" hangingPunct="1">
              <a:lnSpc>
                <a:spcPct val="90000"/>
              </a:lnSpc>
            </a:pPr>
            <a:endParaRPr lang="en-US" sz="2000" smtClean="0"/>
          </a:p>
          <a:p>
            <a:pPr eaLnBrk="1" hangingPunct="1">
              <a:lnSpc>
                <a:spcPct val="90000"/>
              </a:lnSpc>
            </a:pPr>
            <a:r>
              <a:rPr lang="en-US" sz="1800" smtClean="0"/>
              <a:t>meaning ”workman"</a:t>
            </a:r>
            <a:endParaRPr lang="en-US" sz="1800" u="sng" smtClean="0"/>
          </a:p>
          <a:p>
            <a:pPr eaLnBrk="1" hangingPunct="1">
              <a:lnSpc>
                <a:spcPct val="90000"/>
              </a:lnSpc>
            </a:pPr>
            <a:r>
              <a:rPr lang="en-US" sz="1800" smtClean="0"/>
              <a:t>Stone tool technology advanced over </a:t>
            </a:r>
            <a:r>
              <a:rPr lang="en-US" sz="1800" i="1" smtClean="0"/>
              <a:t>H. habilis</a:t>
            </a:r>
            <a:r>
              <a:rPr lang="en-US" sz="2000" u="sng" smtClean="0"/>
              <a:t> </a:t>
            </a:r>
          </a:p>
          <a:p>
            <a:pPr eaLnBrk="1" hangingPunct="1">
              <a:lnSpc>
                <a:spcPct val="90000"/>
              </a:lnSpc>
            </a:pPr>
            <a:r>
              <a:rPr lang="en-US" sz="1800" smtClean="0"/>
              <a:t>made creative use of fire</a:t>
            </a:r>
          </a:p>
          <a:p>
            <a:pPr eaLnBrk="1" hangingPunct="1">
              <a:lnSpc>
                <a:spcPct val="90000"/>
              </a:lnSpc>
            </a:pPr>
            <a:r>
              <a:rPr lang="en-US" sz="1800" smtClean="0"/>
              <a:t>The African species that split into </a:t>
            </a:r>
            <a:r>
              <a:rPr lang="en-US" sz="1800" i="1" smtClean="0"/>
              <a:t>H. erectus</a:t>
            </a:r>
            <a:r>
              <a:rPr lang="en-US" sz="1800" smtClean="0"/>
              <a:t> and </a:t>
            </a:r>
            <a:r>
              <a:rPr lang="en-US" sz="1800" i="1" smtClean="0"/>
              <a:t>H. heidelbergensis</a:t>
            </a:r>
            <a:endParaRPr lang="en-US" sz="2000" u="sng" smtClean="0"/>
          </a:p>
          <a:p>
            <a:pPr eaLnBrk="1" hangingPunct="1">
              <a:lnSpc>
                <a:spcPct val="90000"/>
              </a:lnSpc>
            </a:pPr>
            <a:r>
              <a:rPr lang="en-US" sz="1800" smtClean="0"/>
              <a:t>the first hominid to have the same body proportions (longer legs and shorter arms) as modern </a:t>
            </a:r>
            <a:r>
              <a:rPr lang="en-US" sz="1800" i="1" smtClean="0"/>
              <a:t>H. sapiens</a:t>
            </a:r>
          </a:p>
          <a:p>
            <a:pPr eaLnBrk="1" hangingPunct="1">
              <a:lnSpc>
                <a:spcPct val="90000"/>
              </a:lnSpc>
            </a:pPr>
            <a:r>
              <a:rPr lang="en-US" sz="1800" smtClean="0"/>
              <a:t>Thus strictly terrestrial lifestyle</a:t>
            </a:r>
            <a:endParaRPr lang="en-US" sz="1800" i="1" smtClean="0"/>
          </a:p>
          <a:p>
            <a:pPr eaLnBrk="1" hangingPunct="1">
              <a:lnSpc>
                <a:spcPct val="90000"/>
              </a:lnSpc>
            </a:pPr>
            <a:r>
              <a:rPr lang="en-US" sz="1800" smtClean="0"/>
              <a:t>Reduced sexual dimorphism</a:t>
            </a:r>
          </a:p>
          <a:p>
            <a:pPr eaLnBrk="1" hangingPunct="1">
              <a:lnSpc>
                <a:spcPct val="90000"/>
              </a:lnSpc>
            </a:pPr>
            <a:r>
              <a:rPr lang="en-US" sz="1800" smtClean="0"/>
              <a:t>Slower development than australopithecines</a:t>
            </a:r>
            <a:endParaRPr lang="en-US" sz="1800" i="1" smtClean="0"/>
          </a:p>
          <a:p>
            <a:pPr eaLnBrk="1" hangingPunct="1">
              <a:lnSpc>
                <a:spcPct val="90000"/>
              </a:lnSpc>
            </a:pPr>
            <a:endParaRPr lang="en-US" sz="2000" i="1" smtClean="0">
              <a:latin typeface="Helvetica" pitchFamily="-110" charset="0"/>
            </a:endParaRPr>
          </a:p>
        </p:txBody>
      </p:sp>
      <p:pic>
        <p:nvPicPr>
          <p:cNvPr id="79876" name="Picture 4" descr="Homo_ergaster_recons#474378.jpg                                00063F33Bradley Hard Drive             BF7DC75D:"/>
          <p:cNvPicPr>
            <a:picLocks noGrp="1" noChangeAspect="1" noChangeArrowheads="1"/>
          </p:cNvPicPr>
          <p:nvPr>
            <p:ph sz="half" idx="2"/>
          </p:nvPr>
        </p:nvPicPr>
        <p:blipFill>
          <a:blip r:embed="rId2" cstate="print"/>
          <a:srcRect/>
          <a:stretch>
            <a:fillRect/>
          </a:stretch>
        </p:blipFill>
        <p:spPr>
          <a:xfrm>
            <a:off x="5715000" y="1828800"/>
            <a:ext cx="2697163" cy="35052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80899" name="Text Box 5"/>
          <p:cNvSpPr txBox="1">
            <a:spLocks noChangeArrowheads="1"/>
          </p:cNvSpPr>
          <p:nvPr/>
        </p:nvSpPr>
        <p:spPr bwMode="auto">
          <a:xfrm>
            <a:off x="2590800" y="1905000"/>
            <a:ext cx="1063625" cy="244475"/>
          </a:xfrm>
          <a:prstGeom prst="rect">
            <a:avLst/>
          </a:prstGeom>
          <a:noFill/>
          <a:ln w="9525">
            <a:noFill/>
            <a:miter lim="800000"/>
            <a:headEnd/>
            <a:tailEnd/>
          </a:ln>
        </p:spPr>
        <p:txBody>
          <a:bodyPr wrap="none">
            <a:spAutoFit/>
          </a:bodyPr>
          <a:lstStyle/>
          <a:p>
            <a:r>
              <a:rPr lang="en-US" sz="1000" b="1"/>
              <a:t>Homo georgicus</a:t>
            </a:r>
            <a:endParaRPr lang="en-US" sz="1000"/>
          </a:p>
        </p:txBody>
      </p:sp>
      <p:sp>
        <p:nvSpPr>
          <p:cNvPr id="80900" name="Rectangle 7"/>
          <p:cNvSpPr>
            <a:spLocks noChangeArrowheads="1"/>
          </p:cNvSpPr>
          <p:nvPr/>
        </p:nvSpPr>
        <p:spPr bwMode="auto">
          <a:xfrm>
            <a:off x="2590800" y="1905000"/>
            <a:ext cx="1066800" cy="2286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Homo georgicus</a:t>
            </a:r>
          </a:p>
        </p:txBody>
      </p:sp>
      <p:sp>
        <p:nvSpPr>
          <p:cNvPr id="81923" name="Rectangle 3"/>
          <p:cNvSpPr>
            <a:spLocks noGrp="1" noChangeArrowheads="1"/>
          </p:cNvSpPr>
          <p:nvPr>
            <p:ph type="body" idx="1"/>
          </p:nvPr>
        </p:nvSpPr>
        <p:spPr/>
        <p:txBody>
          <a:bodyPr/>
          <a:lstStyle/>
          <a:p>
            <a:pPr eaLnBrk="1" hangingPunct="1"/>
            <a:r>
              <a:rPr lang="en-US" smtClean="0"/>
              <a:t>1.8 mya</a:t>
            </a:r>
          </a:p>
          <a:p>
            <a:pPr eaLnBrk="1" hangingPunct="1"/>
            <a:r>
              <a:rPr lang="en-US" smtClean="0"/>
              <a:t>Brain size 600-680 cc</a:t>
            </a:r>
          </a:p>
          <a:p>
            <a:pPr eaLnBrk="1" hangingPunct="1"/>
            <a:r>
              <a:rPr lang="en-US" smtClean="0"/>
              <a:t>Intermediate between </a:t>
            </a:r>
            <a:r>
              <a:rPr lang="en-US" u="sng" smtClean="0"/>
              <a:t>habilis</a:t>
            </a:r>
            <a:r>
              <a:rPr lang="en-US" smtClean="0"/>
              <a:t> and </a:t>
            </a:r>
            <a:r>
              <a:rPr lang="en-US" u="sng" smtClean="0"/>
              <a:t>erectus</a:t>
            </a:r>
            <a:endParaRPr lang="en-US" smtClean="0"/>
          </a:p>
          <a:p>
            <a:pPr eaLnBrk="1" hangingPunct="1"/>
            <a:r>
              <a:rPr lang="en-US" smtClean="0"/>
              <a:t>A </a:t>
            </a:r>
            <a:r>
              <a:rPr lang="en-US" u="sng" smtClean="0"/>
              <a:t>habilis</a:t>
            </a:r>
            <a:r>
              <a:rPr lang="en-US" smtClean="0"/>
              <a:t> that moved to Eastern Europe [Georgia]?</a:t>
            </a:r>
          </a:p>
          <a:p>
            <a:pPr eaLnBrk="1" hangingPunct="1"/>
            <a:r>
              <a:rPr lang="en-US" smtClean="0"/>
              <a:t>Described 2002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83971" name="Rectangle 3"/>
          <p:cNvSpPr>
            <a:spLocks noChangeArrowheads="1"/>
          </p:cNvSpPr>
          <p:nvPr/>
        </p:nvSpPr>
        <p:spPr bwMode="auto">
          <a:xfrm>
            <a:off x="2286000" y="1524000"/>
            <a:ext cx="762000" cy="4572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Homo erectus </a:t>
            </a:r>
          </a:p>
        </p:txBody>
      </p:sp>
      <p:sp>
        <p:nvSpPr>
          <p:cNvPr id="84995" name="Rectangle 3"/>
          <p:cNvSpPr>
            <a:spLocks noGrp="1" noChangeArrowheads="1"/>
          </p:cNvSpPr>
          <p:nvPr>
            <p:ph type="body" sz="half" idx="1"/>
          </p:nvPr>
        </p:nvSpPr>
        <p:spPr>
          <a:xfrm>
            <a:off x="228600" y="2017713"/>
            <a:ext cx="5105400" cy="4459287"/>
          </a:xfrm>
        </p:spPr>
        <p:txBody>
          <a:bodyPr/>
          <a:lstStyle/>
          <a:p>
            <a:pPr eaLnBrk="1" hangingPunct="1"/>
            <a:r>
              <a:rPr lang="en-US" sz="2000" smtClean="0"/>
              <a:t>300 kya to 1.8 mya</a:t>
            </a:r>
          </a:p>
          <a:p>
            <a:pPr eaLnBrk="1" hangingPunct="1"/>
            <a:r>
              <a:rPr lang="en-US" sz="2000" smtClean="0"/>
              <a:t>“Java man” -- the first genuine hominin fossil [1896] </a:t>
            </a:r>
          </a:p>
          <a:p>
            <a:pPr eaLnBrk="1" hangingPunct="1"/>
            <a:r>
              <a:rPr lang="en-US" sz="2000" smtClean="0"/>
              <a:t>Wide-ranging -- species found in Europe and Asia</a:t>
            </a:r>
          </a:p>
          <a:p>
            <a:pPr eaLnBrk="1" hangingPunct="1"/>
            <a:r>
              <a:rPr lang="en-US" sz="2000" smtClean="0"/>
              <a:t>Brain size 900-1200 cc</a:t>
            </a:r>
          </a:p>
          <a:p>
            <a:pPr eaLnBrk="1" hangingPunct="1"/>
            <a:r>
              <a:rPr lang="en-US" sz="2000" smtClean="0"/>
              <a:t>Stone tools more sophisticated than </a:t>
            </a:r>
            <a:r>
              <a:rPr lang="en-US" sz="2000" i="1" smtClean="0"/>
              <a:t>habilis</a:t>
            </a:r>
            <a:endParaRPr lang="en-US" sz="2000" smtClean="0"/>
          </a:p>
          <a:p>
            <a:pPr eaLnBrk="1" hangingPunct="1"/>
            <a:r>
              <a:rPr lang="en-US" sz="2000" smtClean="0"/>
              <a:t>Probably used fire</a:t>
            </a:r>
          </a:p>
          <a:p>
            <a:pPr eaLnBrk="1" hangingPunct="1"/>
            <a:r>
              <a:rPr lang="en-US" sz="2000" i="1" smtClean="0"/>
              <a:t>H. ergaster</a:t>
            </a:r>
            <a:r>
              <a:rPr lang="en-US" sz="2000" smtClean="0"/>
              <a:t> may be an early African </a:t>
            </a:r>
            <a:r>
              <a:rPr lang="en-US" sz="2000" i="1" smtClean="0"/>
              <a:t>erectus</a:t>
            </a:r>
            <a:endParaRPr lang="en-US" sz="2000" smtClean="0"/>
          </a:p>
        </p:txBody>
      </p:sp>
      <p:pic>
        <p:nvPicPr>
          <p:cNvPr id="84996" name="Picture 6" descr="Picture 10.png                                                 00063F33Bradley Hard Drive             BF7DC75D:"/>
          <p:cNvPicPr>
            <a:picLocks noGrp="1" noChangeAspect="1" noChangeArrowheads="1"/>
          </p:cNvPicPr>
          <p:nvPr>
            <p:ph sz="quarter" idx="2"/>
          </p:nvPr>
        </p:nvPicPr>
        <p:blipFill>
          <a:blip r:embed="rId3"/>
          <a:srcRect/>
          <a:stretch>
            <a:fillRect/>
          </a:stretch>
        </p:blipFill>
        <p:spPr>
          <a:xfrm>
            <a:off x="5821363" y="1981200"/>
            <a:ext cx="1463675" cy="1981200"/>
          </a:xfrm>
        </p:spPr>
      </p:pic>
      <p:pic>
        <p:nvPicPr>
          <p:cNvPr id="84997" name="Picture 7" descr="Picture 11.png                                                 00063F33Bradley Hard Drive             BF7DC75D:"/>
          <p:cNvPicPr>
            <a:picLocks noGrp="1" noChangeAspect="1" noChangeArrowheads="1"/>
          </p:cNvPicPr>
          <p:nvPr>
            <p:ph sz="quarter" idx="3"/>
          </p:nvPr>
        </p:nvPicPr>
        <p:blipFill>
          <a:blip r:embed="rId4"/>
          <a:srcRect/>
          <a:stretch>
            <a:fillRect/>
          </a:stretch>
        </p:blipFill>
        <p:spPr>
          <a:xfrm>
            <a:off x="4903788" y="4114800"/>
            <a:ext cx="3297237" cy="19812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87043" name="Rectangle 3"/>
          <p:cNvSpPr>
            <a:spLocks noChangeArrowheads="1"/>
          </p:cNvSpPr>
          <p:nvPr/>
        </p:nvSpPr>
        <p:spPr bwMode="auto">
          <a:xfrm>
            <a:off x="2514600" y="762000"/>
            <a:ext cx="1066800" cy="3810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Homo floresiensis</a:t>
            </a:r>
          </a:p>
        </p:txBody>
      </p:sp>
      <p:sp>
        <p:nvSpPr>
          <p:cNvPr id="88067" name="Rectangle 3"/>
          <p:cNvSpPr>
            <a:spLocks noGrp="1" noChangeArrowheads="1"/>
          </p:cNvSpPr>
          <p:nvPr>
            <p:ph type="body" idx="1"/>
          </p:nvPr>
        </p:nvSpPr>
        <p:spPr/>
        <p:txBody>
          <a:bodyPr/>
          <a:lstStyle/>
          <a:p>
            <a:pPr eaLnBrk="1" hangingPunct="1">
              <a:lnSpc>
                <a:spcPct val="90000"/>
              </a:lnSpc>
            </a:pPr>
            <a:r>
              <a:rPr lang="en-US" sz="2400" smtClean="0"/>
              <a:t>800 - 12 kya</a:t>
            </a:r>
          </a:p>
          <a:p>
            <a:pPr eaLnBrk="1" hangingPunct="1">
              <a:lnSpc>
                <a:spcPct val="90000"/>
              </a:lnSpc>
            </a:pPr>
            <a:r>
              <a:rPr lang="en-US" sz="2400" smtClean="0"/>
              <a:t>1 meter tall</a:t>
            </a:r>
          </a:p>
          <a:p>
            <a:pPr lvl="1" eaLnBrk="1" hangingPunct="1">
              <a:lnSpc>
                <a:spcPct val="90000"/>
              </a:lnSpc>
            </a:pPr>
            <a:r>
              <a:rPr lang="en-US" sz="2000" smtClean="0">
                <a:ea typeface="ＭＳ Ｐゴシック" pitchFamily="34" charset="-128"/>
              </a:rPr>
              <a:t>Parts of 7 individuals found </a:t>
            </a:r>
          </a:p>
          <a:p>
            <a:pPr lvl="1" eaLnBrk="1" hangingPunct="1">
              <a:lnSpc>
                <a:spcPct val="90000"/>
              </a:lnSpc>
            </a:pPr>
            <a:r>
              <a:rPr lang="en-US" sz="2000" smtClean="0">
                <a:ea typeface="ＭＳ Ｐゴシック" pitchFamily="34" charset="-128"/>
              </a:rPr>
              <a:t>95 kya to 12 kya</a:t>
            </a:r>
          </a:p>
          <a:p>
            <a:pPr eaLnBrk="1" hangingPunct="1">
              <a:lnSpc>
                <a:spcPct val="90000"/>
              </a:lnSpc>
            </a:pPr>
            <a:r>
              <a:rPr lang="en-US" sz="2400" smtClean="0"/>
              <a:t>2007 paper shows that it is similar to the African ape-human rather than </a:t>
            </a:r>
            <a:r>
              <a:rPr lang="en-US" sz="2400" i="1" smtClean="0"/>
              <a:t>neanderthalensis </a:t>
            </a:r>
            <a:r>
              <a:rPr lang="en-US" sz="2400" smtClean="0"/>
              <a:t>or </a:t>
            </a:r>
            <a:r>
              <a:rPr lang="en-US" sz="2400" i="1" smtClean="0"/>
              <a:t>sapiens</a:t>
            </a:r>
            <a:r>
              <a:rPr lang="en-US" sz="2400" smtClean="0"/>
              <a:t>.</a:t>
            </a:r>
          </a:p>
          <a:p>
            <a:pPr eaLnBrk="1" hangingPunct="1">
              <a:lnSpc>
                <a:spcPct val="90000"/>
              </a:lnSpc>
            </a:pPr>
            <a:r>
              <a:rPr lang="en-US" sz="2400" smtClean="0"/>
              <a:t>Small band of </a:t>
            </a:r>
            <a:r>
              <a:rPr lang="en-US" sz="2400" i="1" smtClean="0"/>
              <a:t>H. erectus</a:t>
            </a:r>
            <a:r>
              <a:rPr lang="en-US" sz="2400" smtClean="0"/>
              <a:t> marooned on Flores?</a:t>
            </a:r>
          </a:p>
          <a:p>
            <a:pPr eaLnBrk="1" hangingPunct="1">
              <a:lnSpc>
                <a:spcPct val="90000"/>
              </a:lnSpc>
            </a:pPr>
            <a:r>
              <a:rPr lang="en-US" sz="2400" smtClean="0"/>
              <a:t>Similar intelligence to </a:t>
            </a:r>
            <a:r>
              <a:rPr lang="en-US" sz="2400" i="1" smtClean="0"/>
              <a:t>H. erectus</a:t>
            </a:r>
            <a:r>
              <a:rPr lang="en-US" sz="2400" smtClean="0"/>
              <a:t> </a:t>
            </a:r>
          </a:p>
          <a:p>
            <a:pPr eaLnBrk="1" hangingPunct="1">
              <a:lnSpc>
                <a:spcPct val="90000"/>
              </a:lnSpc>
            </a:pPr>
            <a:r>
              <a:rPr lang="en-US" sz="2400" smtClean="0"/>
              <a:t>Used toy-sized tools</a:t>
            </a:r>
          </a:p>
          <a:p>
            <a:pPr eaLnBrk="1" hangingPunct="1">
              <a:lnSpc>
                <a:spcPct val="90000"/>
              </a:lnSpc>
            </a:pPr>
            <a:endParaRPr lang="en-US" sz="240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90115" name="Rectangle 3"/>
          <p:cNvSpPr>
            <a:spLocks noChangeArrowheads="1"/>
          </p:cNvSpPr>
          <p:nvPr/>
        </p:nvSpPr>
        <p:spPr bwMode="auto">
          <a:xfrm>
            <a:off x="3200400" y="1295400"/>
            <a:ext cx="762000" cy="4572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smtClean="0"/>
              <a:t>Examples of well-known errors</a:t>
            </a:r>
            <a:endParaRPr lang="en-US" smtClean="0"/>
          </a:p>
        </p:txBody>
      </p:sp>
      <p:sp>
        <p:nvSpPr>
          <p:cNvPr id="26627" name="Rectangle 3"/>
          <p:cNvSpPr>
            <a:spLocks noGrp="1" noChangeArrowheads="1"/>
          </p:cNvSpPr>
          <p:nvPr>
            <p:ph type="body" idx="1"/>
          </p:nvPr>
        </p:nvSpPr>
        <p:spPr>
          <a:xfrm>
            <a:off x="685800" y="2286000"/>
            <a:ext cx="7772400" cy="4114800"/>
          </a:xfrm>
        </p:spPr>
        <p:txBody>
          <a:bodyPr/>
          <a:lstStyle/>
          <a:p>
            <a:pPr eaLnBrk="1" hangingPunct="1"/>
            <a:r>
              <a:rPr lang="en-US" sz="2800" smtClean="0"/>
              <a:t>Piltdown man -- 1912 hoax consisted of a modern human cranium and an orangutan jaw with filed-down teeth</a:t>
            </a:r>
          </a:p>
          <a:p>
            <a:pPr eaLnBrk="1" hangingPunct="1"/>
            <a:endParaRPr lang="en-US" sz="2800" smtClean="0"/>
          </a:p>
          <a:p>
            <a:pPr eaLnBrk="1" hangingPunct="1">
              <a:lnSpc>
                <a:spcPct val="80000"/>
              </a:lnSpc>
            </a:pPr>
            <a:r>
              <a:rPr lang="en-US" sz="2800" smtClean="0"/>
              <a:t>Nebraska man -- 1922, one person identified a tooth as hominid but it was quickly corrected by other scientists who recognized it as a worn-down fossil peccary tooth.</a:t>
            </a:r>
          </a:p>
          <a:p>
            <a:pPr eaLnBrk="1" hangingPunct="1"/>
            <a:endParaRPr lang="en-US" sz="2800" smtClean="0">
              <a:latin typeface="Helvetica" pitchFamily="-110"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Homo cepranensis</a:t>
            </a:r>
          </a:p>
        </p:txBody>
      </p:sp>
      <p:sp>
        <p:nvSpPr>
          <p:cNvPr id="91139" name="Rectangle 3"/>
          <p:cNvSpPr>
            <a:spLocks noGrp="1" noChangeArrowheads="1"/>
          </p:cNvSpPr>
          <p:nvPr>
            <p:ph type="body" idx="1"/>
          </p:nvPr>
        </p:nvSpPr>
        <p:spPr/>
        <p:txBody>
          <a:bodyPr/>
          <a:lstStyle/>
          <a:p>
            <a:pPr eaLnBrk="1" hangingPunct="1"/>
            <a:r>
              <a:rPr lang="en-US" smtClean="0"/>
              <a:t>800-900 kya</a:t>
            </a:r>
          </a:p>
          <a:p>
            <a:pPr eaLnBrk="1" hangingPunct="1"/>
            <a:r>
              <a:rPr lang="en-US" smtClean="0"/>
              <a:t>Known from only one individual</a:t>
            </a:r>
          </a:p>
          <a:p>
            <a:pPr eaLnBrk="1" hangingPunct="1"/>
            <a:r>
              <a:rPr lang="en-US" smtClean="0"/>
              <a:t>Found in Italy in 1994</a:t>
            </a:r>
          </a:p>
          <a:p>
            <a:pPr eaLnBrk="1" hangingPunct="1"/>
            <a:r>
              <a:rPr lang="en-US" smtClean="0"/>
              <a:t>Characteristics intermediate between </a:t>
            </a:r>
            <a:r>
              <a:rPr lang="en-US" i="1" smtClean="0"/>
              <a:t>erectus </a:t>
            </a:r>
            <a:r>
              <a:rPr lang="en-US" smtClean="0"/>
              <a:t> and </a:t>
            </a:r>
            <a:r>
              <a:rPr lang="en-US" i="1" smtClean="0"/>
              <a:t>heidelbergensis</a:t>
            </a:r>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92163" name="Rectangle 4"/>
          <p:cNvSpPr>
            <a:spLocks noChangeArrowheads="1"/>
          </p:cNvSpPr>
          <p:nvPr/>
        </p:nvSpPr>
        <p:spPr bwMode="auto">
          <a:xfrm>
            <a:off x="4191000" y="1447800"/>
            <a:ext cx="1905000" cy="3048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latin typeface="Helvetica" pitchFamily="-110" charset="0"/>
              </a:rPr>
              <a:t>Homo antecessor</a:t>
            </a:r>
          </a:p>
        </p:txBody>
      </p:sp>
      <p:sp>
        <p:nvSpPr>
          <p:cNvPr id="93187" name="Rectangle 3"/>
          <p:cNvSpPr>
            <a:spLocks noGrp="1" noChangeArrowheads="1"/>
          </p:cNvSpPr>
          <p:nvPr>
            <p:ph type="body" idx="1"/>
          </p:nvPr>
        </p:nvSpPr>
        <p:spPr/>
        <p:txBody>
          <a:bodyPr/>
          <a:lstStyle/>
          <a:p>
            <a:pPr eaLnBrk="1" hangingPunct="1"/>
            <a:r>
              <a:rPr lang="en-US" sz="2800" smtClean="0"/>
              <a:t>1.2 mya - 800 kya</a:t>
            </a:r>
          </a:p>
          <a:p>
            <a:pPr eaLnBrk="1" hangingPunct="1"/>
            <a:r>
              <a:rPr lang="en-US" sz="2800" smtClean="0"/>
              <a:t>Except for </a:t>
            </a:r>
            <a:r>
              <a:rPr lang="en-US" sz="2800" i="1" smtClean="0"/>
              <a:t>georgicus</a:t>
            </a:r>
            <a:r>
              <a:rPr lang="en-US" sz="2800" smtClean="0"/>
              <a:t>, the earliest </a:t>
            </a:r>
            <a:r>
              <a:rPr lang="en-US" sz="2800" i="1" smtClean="0"/>
              <a:t>Homo</a:t>
            </a:r>
            <a:r>
              <a:rPr lang="en-US" sz="2800" smtClean="0"/>
              <a:t> in Europe</a:t>
            </a:r>
          </a:p>
          <a:p>
            <a:pPr eaLnBrk="1" hangingPunct="1"/>
            <a:r>
              <a:rPr lang="en-US" sz="2800" smtClean="0"/>
              <a:t>8 fossils found between 1994 and 2008</a:t>
            </a:r>
          </a:p>
          <a:p>
            <a:pPr eaLnBrk="1" hangingPunct="1"/>
            <a:r>
              <a:rPr lang="en-US" sz="2800" smtClean="0"/>
              <a:t>May have used symbolic language and was able to reason</a:t>
            </a:r>
          </a:p>
          <a:p>
            <a:pPr eaLnBrk="1" hangingPunct="1"/>
            <a:r>
              <a:rPr lang="en-US" sz="2800" smtClean="0"/>
              <a:t>5 1/2 - 6 feet tall, up to 200 lbs.</a:t>
            </a:r>
          </a:p>
          <a:p>
            <a:pPr eaLnBrk="1" hangingPunct="1"/>
            <a:r>
              <a:rPr lang="en-US" sz="2800" smtClean="0"/>
              <a:t>Brain size 1000 - 1150 cc.</a:t>
            </a:r>
          </a:p>
          <a:p>
            <a:pPr eaLnBrk="1" hangingPunct="1"/>
            <a:r>
              <a:rPr lang="en-US" sz="2800" smtClean="0"/>
              <a:t>Similar to </a:t>
            </a:r>
            <a:r>
              <a:rPr lang="en-US" sz="2800" i="1" smtClean="0"/>
              <a:t>ergaster</a:t>
            </a:r>
            <a:endParaRPr lang="en-US" sz="28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94211" name="Rectangle 3"/>
          <p:cNvSpPr>
            <a:spLocks noChangeArrowheads="1"/>
          </p:cNvSpPr>
          <p:nvPr/>
        </p:nvSpPr>
        <p:spPr bwMode="auto">
          <a:xfrm>
            <a:off x="4876800" y="1143000"/>
            <a:ext cx="1371600" cy="4572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latin typeface="Helvetica" pitchFamily="-110" charset="0"/>
              </a:rPr>
              <a:t>Homo heidelbergensis</a:t>
            </a:r>
          </a:p>
        </p:txBody>
      </p:sp>
      <p:sp>
        <p:nvSpPr>
          <p:cNvPr id="95235" name="Rectangle 3"/>
          <p:cNvSpPr>
            <a:spLocks noGrp="1" noChangeArrowheads="1"/>
          </p:cNvSpPr>
          <p:nvPr>
            <p:ph type="body" sz="half" idx="1"/>
          </p:nvPr>
        </p:nvSpPr>
        <p:spPr>
          <a:xfrm>
            <a:off x="228600" y="2017713"/>
            <a:ext cx="5715000" cy="4114800"/>
          </a:xfrm>
        </p:spPr>
        <p:txBody>
          <a:bodyPr>
            <a:normAutofit lnSpcReduction="10000"/>
          </a:bodyPr>
          <a:lstStyle/>
          <a:p>
            <a:pPr eaLnBrk="1" hangingPunct="1">
              <a:lnSpc>
                <a:spcPct val="90000"/>
              </a:lnSpc>
            </a:pPr>
            <a:r>
              <a:rPr lang="en-US" sz="2000" smtClean="0"/>
              <a:t>600-250 kya</a:t>
            </a:r>
          </a:p>
          <a:p>
            <a:pPr eaLnBrk="1" hangingPunct="1">
              <a:lnSpc>
                <a:spcPct val="90000"/>
              </a:lnSpc>
            </a:pPr>
            <a:r>
              <a:rPr lang="en-US" sz="2000" smtClean="0"/>
              <a:t>First discovered in 1907</a:t>
            </a:r>
          </a:p>
          <a:p>
            <a:pPr eaLnBrk="1" hangingPunct="1">
              <a:lnSpc>
                <a:spcPct val="90000"/>
              </a:lnSpc>
            </a:pPr>
            <a:r>
              <a:rPr lang="en-US" sz="2000" smtClean="0"/>
              <a:t>Many more discovered in 1994 &amp; 1997</a:t>
            </a:r>
          </a:p>
          <a:p>
            <a:pPr eaLnBrk="1" hangingPunct="1">
              <a:lnSpc>
                <a:spcPct val="90000"/>
              </a:lnSpc>
            </a:pPr>
            <a:r>
              <a:rPr lang="en-US" sz="2000" smtClean="0"/>
              <a:t>Brain size 1100 - 1400 cc. [modern human = 1350 cc.]</a:t>
            </a:r>
          </a:p>
          <a:p>
            <a:pPr eaLnBrk="1" hangingPunct="1">
              <a:lnSpc>
                <a:spcPct val="90000"/>
              </a:lnSpc>
            </a:pPr>
            <a:r>
              <a:rPr lang="en-US" sz="2000" smtClean="0"/>
              <a:t>Average height = 6 feet / muscular</a:t>
            </a:r>
          </a:p>
          <a:p>
            <a:pPr eaLnBrk="1" hangingPunct="1">
              <a:lnSpc>
                <a:spcPct val="90000"/>
              </a:lnSpc>
            </a:pPr>
            <a:r>
              <a:rPr lang="en-US" sz="2000" smtClean="0"/>
              <a:t>Hunted large animals and butchered them.</a:t>
            </a:r>
          </a:p>
          <a:p>
            <a:pPr eaLnBrk="1" hangingPunct="1">
              <a:lnSpc>
                <a:spcPct val="90000"/>
              </a:lnSpc>
            </a:pPr>
            <a:r>
              <a:rPr lang="en-US" sz="2000" smtClean="0"/>
              <a:t>May have been the first to bury their dead.</a:t>
            </a:r>
          </a:p>
          <a:p>
            <a:pPr eaLnBrk="1" hangingPunct="1">
              <a:lnSpc>
                <a:spcPct val="90000"/>
              </a:lnSpc>
            </a:pPr>
            <a:r>
              <a:rPr lang="en-US" sz="2000" smtClean="0"/>
              <a:t>May be speciated from </a:t>
            </a:r>
            <a:r>
              <a:rPr lang="en-US" sz="2000" i="1" smtClean="0"/>
              <a:t>H. ergaster</a:t>
            </a:r>
            <a:r>
              <a:rPr lang="en-US" sz="2000" smtClean="0"/>
              <a:t> and migrated to Europe</a:t>
            </a:r>
          </a:p>
          <a:p>
            <a:pPr eaLnBrk="1" hangingPunct="1">
              <a:lnSpc>
                <a:spcPct val="90000"/>
              </a:lnSpc>
            </a:pPr>
            <a:r>
              <a:rPr lang="en-US" sz="2000" smtClean="0"/>
              <a:t>May be ancestral to both </a:t>
            </a:r>
            <a:r>
              <a:rPr lang="en-US" sz="2000" i="1" smtClean="0"/>
              <a:t>H. neanderthalensis</a:t>
            </a:r>
            <a:r>
              <a:rPr lang="en-US" sz="2000" smtClean="0"/>
              <a:t> and </a:t>
            </a:r>
            <a:r>
              <a:rPr lang="en-US" sz="2000" i="1" smtClean="0"/>
              <a:t>H. sapiens</a:t>
            </a:r>
          </a:p>
          <a:p>
            <a:pPr eaLnBrk="1" hangingPunct="1">
              <a:lnSpc>
                <a:spcPct val="90000"/>
              </a:lnSpc>
            </a:pPr>
            <a:r>
              <a:rPr lang="en-US" sz="2000" smtClean="0"/>
              <a:t>May have co-existed with </a:t>
            </a:r>
            <a:r>
              <a:rPr lang="en-US" sz="2000" i="1" smtClean="0"/>
              <a:t>H erectus</a:t>
            </a:r>
            <a:r>
              <a:rPr lang="en-US" sz="2000" smtClean="0"/>
              <a:t> in eastern Asia 250 to 200 kya</a:t>
            </a:r>
          </a:p>
          <a:p>
            <a:pPr eaLnBrk="1" hangingPunct="1">
              <a:lnSpc>
                <a:spcPct val="90000"/>
              </a:lnSpc>
            </a:pPr>
            <a:endParaRPr lang="en-US" sz="2000" smtClean="0"/>
          </a:p>
        </p:txBody>
      </p:sp>
      <p:pic>
        <p:nvPicPr>
          <p:cNvPr id="95236" name="Picture 5" descr="Picture 12.png                                                 00063F33Bradley Hard Drive             BF7DC75D:"/>
          <p:cNvPicPr>
            <a:picLocks noGrp="1" noChangeAspect="1" noChangeArrowheads="1"/>
          </p:cNvPicPr>
          <p:nvPr>
            <p:ph sz="half" idx="2"/>
          </p:nvPr>
        </p:nvPicPr>
        <p:blipFill>
          <a:blip r:embed="rId2"/>
          <a:srcRect/>
          <a:stretch>
            <a:fillRect/>
          </a:stretch>
        </p:blipFill>
        <p:spPr>
          <a:xfrm>
            <a:off x="5929313" y="2590800"/>
            <a:ext cx="3041650" cy="3157538"/>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Homo sapiens [archaic]</a:t>
            </a:r>
          </a:p>
        </p:txBody>
      </p:sp>
      <p:sp>
        <p:nvSpPr>
          <p:cNvPr id="96259" name="Rectangle 3"/>
          <p:cNvSpPr>
            <a:spLocks noGrp="1" noChangeArrowheads="1"/>
          </p:cNvSpPr>
          <p:nvPr>
            <p:ph type="body" idx="1"/>
          </p:nvPr>
        </p:nvSpPr>
        <p:spPr/>
        <p:txBody>
          <a:bodyPr/>
          <a:lstStyle/>
          <a:p>
            <a:pPr eaLnBrk="1" hangingPunct="1"/>
            <a:r>
              <a:rPr lang="en-US" sz="2400" smtClean="0"/>
              <a:t>200 to 60 kya</a:t>
            </a:r>
          </a:p>
          <a:p>
            <a:pPr eaLnBrk="1" hangingPunct="1"/>
            <a:r>
              <a:rPr lang="en-US" sz="2400" smtClean="0"/>
              <a:t>Very similar to </a:t>
            </a:r>
            <a:r>
              <a:rPr lang="en-US" sz="2400" i="1" smtClean="0"/>
              <a:t>H. heidelbergensis</a:t>
            </a:r>
            <a:r>
              <a:rPr lang="en-US" sz="2400" smtClean="0"/>
              <a:t> but may be the ancestor of </a:t>
            </a:r>
            <a:r>
              <a:rPr lang="en-US" sz="2400" i="1" smtClean="0"/>
              <a:t>sapiens</a:t>
            </a:r>
            <a:endParaRPr lang="en-US" sz="2400" u="sng" smtClean="0"/>
          </a:p>
          <a:p>
            <a:pPr eaLnBrk="1" hangingPunct="1"/>
            <a:r>
              <a:rPr lang="en-US" sz="2400" smtClean="0"/>
              <a:t>Intermediate between </a:t>
            </a:r>
            <a:r>
              <a:rPr lang="en-US" sz="2400" i="1" smtClean="0"/>
              <a:t>erectus</a:t>
            </a:r>
            <a:r>
              <a:rPr lang="en-US" sz="2400" smtClean="0"/>
              <a:t> and modern humans in skull and skeletal characteristics</a:t>
            </a:r>
          </a:p>
          <a:p>
            <a:pPr eaLnBrk="1" hangingPunct="1"/>
            <a:r>
              <a:rPr lang="en-US" sz="2400" smtClean="0"/>
              <a:t>Brain size averages 1200 cc</a:t>
            </a:r>
          </a:p>
          <a:p>
            <a:pPr eaLnBrk="1" hangingPunct="1"/>
            <a:r>
              <a:rPr lang="en-US" sz="2400" smtClean="0"/>
              <a:t>Some think it may have gone from the Sahara region of Africa to Europe and Asia after </a:t>
            </a:r>
            <a:r>
              <a:rPr lang="en-US" sz="2400" i="1" smtClean="0"/>
              <a:t>antecessor</a:t>
            </a:r>
            <a:r>
              <a:rPr lang="en-US" sz="2400" smtClean="0"/>
              <a:t>, replacing </a:t>
            </a:r>
            <a:r>
              <a:rPr lang="en-US" sz="2400" i="1" smtClean="0"/>
              <a:t>erectus </a:t>
            </a:r>
            <a:r>
              <a:rPr lang="en-US" sz="2400" smtClean="0"/>
              <a:t>and </a:t>
            </a:r>
            <a:r>
              <a:rPr lang="en-US" sz="2400" i="1" smtClean="0"/>
              <a:t>neanderthalensis </a:t>
            </a:r>
            <a:r>
              <a:rPr lang="en-US" sz="2400" smtClean="0"/>
              <a:t>eventually</a:t>
            </a:r>
            <a:r>
              <a:rPr lang="en-US" sz="2400" i="1" smtClean="0"/>
              <a:t>.</a:t>
            </a:r>
            <a:endParaRPr lang="en-US" sz="280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98307" name="Rectangle 3"/>
          <p:cNvSpPr>
            <a:spLocks noChangeArrowheads="1"/>
          </p:cNvSpPr>
          <p:nvPr/>
        </p:nvSpPr>
        <p:spPr bwMode="auto">
          <a:xfrm>
            <a:off x="3505200" y="609600"/>
            <a:ext cx="1066800" cy="6096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Homo sapiens neanderthalensis</a:t>
            </a:r>
          </a:p>
        </p:txBody>
      </p:sp>
      <p:sp>
        <p:nvSpPr>
          <p:cNvPr id="99331" name="Rectangle 3"/>
          <p:cNvSpPr>
            <a:spLocks noGrp="1" noChangeArrowheads="1"/>
          </p:cNvSpPr>
          <p:nvPr>
            <p:ph type="body" sz="half" idx="1"/>
          </p:nvPr>
        </p:nvSpPr>
        <p:spPr>
          <a:xfrm>
            <a:off x="457200" y="2017713"/>
            <a:ext cx="4535488" cy="4114800"/>
          </a:xfrm>
        </p:spPr>
        <p:txBody>
          <a:bodyPr/>
          <a:lstStyle/>
          <a:p>
            <a:pPr eaLnBrk="1" hangingPunct="1"/>
            <a:r>
              <a:rPr lang="en-US" sz="2400" smtClean="0"/>
              <a:t>30-230 kya</a:t>
            </a:r>
          </a:p>
          <a:p>
            <a:pPr eaLnBrk="1" hangingPunct="1"/>
            <a:r>
              <a:rPr lang="en-US" sz="2400" smtClean="0"/>
              <a:t>Europe to central Asia</a:t>
            </a:r>
          </a:p>
          <a:p>
            <a:pPr eaLnBrk="1" hangingPunct="1"/>
            <a:r>
              <a:rPr lang="en-US" sz="2400" smtClean="0"/>
              <a:t>Larger than modern humans with brain size 1450 cc</a:t>
            </a:r>
          </a:p>
          <a:p>
            <a:pPr eaLnBrk="1" hangingPunct="1"/>
            <a:r>
              <a:rPr lang="en-US" sz="2400" smtClean="0"/>
              <a:t>Walked fully upright</a:t>
            </a:r>
          </a:p>
          <a:p>
            <a:pPr eaLnBrk="1" hangingPunct="1"/>
            <a:r>
              <a:rPr lang="en-US" sz="2400" smtClean="0"/>
              <a:t>Skulls different from modern humans</a:t>
            </a:r>
          </a:p>
          <a:p>
            <a:pPr eaLnBrk="1" hangingPunct="1"/>
            <a:r>
              <a:rPr lang="en-US" sz="2400" smtClean="0"/>
              <a:t>High degree of cultural sophistication</a:t>
            </a:r>
          </a:p>
        </p:txBody>
      </p:sp>
      <p:pic>
        <p:nvPicPr>
          <p:cNvPr id="99332" name="Picture 8" descr="Picture 13.png                                                 00063F33Bradley Hard Drive             BF7DC75D:"/>
          <p:cNvPicPr>
            <a:picLocks noGrp="1" noChangeAspect="1" noChangeArrowheads="1"/>
          </p:cNvPicPr>
          <p:nvPr>
            <p:ph sz="quarter" idx="3"/>
          </p:nvPr>
        </p:nvPicPr>
        <p:blipFill>
          <a:blip r:embed="rId3"/>
          <a:srcRect/>
          <a:stretch>
            <a:fillRect/>
          </a:stretch>
        </p:blipFill>
        <p:spPr>
          <a:xfrm>
            <a:off x="4727575" y="4114800"/>
            <a:ext cx="3651250" cy="1981200"/>
          </a:xfrm>
        </p:spPr>
      </p:pic>
      <p:pic>
        <p:nvPicPr>
          <p:cNvPr id="99333" name="Picture 9" descr="&#10;Picture 4.png                                                  00063F33Bradley Hard Drive             BF7DC75D:"/>
          <p:cNvPicPr>
            <a:picLocks noGrp="1" noChangeAspect="1" noChangeArrowheads="1"/>
          </p:cNvPicPr>
          <p:nvPr>
            <p:ph sz="quarter" idx="2"/>
          </p:nvPr>
        </p:nvPicPr>
        <p:blipFill>
          <a:blip r:embed="rId4"/>
          <a:srcRect/>
          <a:stretch>
            <a:fillRect/>
          </a:stretch>
        </p:blipFill>
        <p:spPr>
          <a:xfrm>
            <a:off x="6894513" y="2020888"/>
            <a:ext cx="1476375" cy="1981200"/>
          </a:xfrm>
        </p:spPr>
      </p:pic>
      <p:sp>
        <p:nvSpPr>
          <p:cNvPr id="99334" name="Rectangle 11"/>
          <p:cNvSpPr>
            <a:spLocks noChangeArrowheads="1"/>
          </p:cNvSpPr>
          <p:nvPr/>
        </p:nvSpPr>
        <p:spPr bwMode="auto">
          <a:xfrm>
            <a:off x="5448300" y="2305050"/>
            <a:ext cx="1409700" cy="457200"/>
          </a:xfrm>
          <a:prstGeom prst="rect">
            <a:avLst/>
          </a:prstGeom>
          <a:noFill/>
          <a:ln w="9525">
            <a:noFill/>
            <a:miter lim="800000"/>
            <a:headEnd/>
            <a:tailEnd/>
          </a:ln>
        </p:spPr>
        <p:txBody>
          <a:bodyPr>
            <a:spAutoFit/>
          </a:bodyPr>
          <a:lstStyle/>
          <a:p>
            <a:endParaRPr lang="en-US"/>
          </a:p>
        </p:txBody>
      </p:sp>
      <p:sp>
        <p:nvSpPr>
          <p:cNvPr id="99335" name="Rectangle 12"/>
          <p:cNvSpPr>
            <a:spLocks noChangeArrowheads="1"/>
          </p:cNvSpPr>
          <p:nvPr/>
        </p:nvSpPr>
        <p:spPr bwMode="auto">
          <a:xfrm>
            <a:off x="6078538" y="2193925"/>
            <a:ext cx="184150" cy="457200"/>
          </a:xfrm>
          <a:prstGeom prst="rect">
            <a:avLst/>
          </a:prstGeom>
          <a:noFill/>
          <a:ln w="9525">
            <a:noFill/>
            <a:miter lim="800000"/>
            <a:headEnd/>
            <a:tailEnd/>
          </a:ln>
        </p:spPr>
        <p:txBody>
          <a:bodyPr wrap="none">
            <a:spAutoFit/>
          </a:bodyPr>
          <a:lstStyle/>
          <a:p>
            <a:endParaRPr lang="en-US"/>
          </a:p>
        </p:txBody>
      </p:sp>
      <p:pic>
        <p:nvPicPr>
          <p:cNvPr id="99336" name="Picture 13" descr="neanderthal-615.jpg                                            00063F33Bradley Hard Drive             BF7DC75D:"/>
          <p:cNvPicPr>
            <a:picLocks noChangeAspect="1" noChangeArrowheads="1"/>
          </p:cNvPicPr>
          <p:nvPr/>
        </p:nvPicPr>
        <p:blipFill>
          <a:blip r:embed="rId5" cstate="print"/>
          <a:srcRect/>
          <a:stretch>
            <a:fillRect/>
          </a:stretch>
        </p:blipFill>
        <p:spPr bwMode="auto">
          <a:xfrm>
            <a:off x="4876800" y="2209800"/>
            <a:ext cx="2452688" cy="173037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familytree_lg"/>
          <p:cNvPicPr>
            <a:picLocks noChangeAspect="1" noChangeArrowheads="1"/>
          </p:cNvPicPr>
          <p:nvPr/>
        </p:nvPicPr>
        <p:blipFill>
          <a:blip r:embed="rId2"/>
          <a:srcRect/>
          <a:stretch>
            <a:fillRect/>
          </a:stretch>
        </p:blipFill>
        <p:spPr bwMode="auto">
          <a:xfrm>
            <a:off x="1733550" y="479425"/>
            <a:ext cx="5675313" cy="5899150"/>
          </a:xfrm>
          <a:prstGeom prst="rect">
            <a:avLst/>
          </a:prstGeom>
          <a:noFill/>
          <a:ln w="9525">
            <a:noFill/>
            <a:miter lim="800000"/>
            <a:headEnd/>
            <a:tailEnd/>
          </a:ln>
        </p:spPr>
      </p:pic>
      <p:sp>
        <p:nvSpPr>
          <p:cNvPr id="101379" name="Rectangle 3"/>
          <p:cNvSpPr>
            <a:spLocks noChangeArrowheads="1"/>
          </p:cNvSpPr>
          <p:nvPr/>
        </p:nvSpPr>
        <p:spPr bwMode="auto">
          <a:xfrm>
            <a:off x="5257800" y="685800"/>
            <a:ext cx="1295400" cy="5334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t>Homo sapiens sapiens</a:t>
            </a:r>
          </a:p>
        </p:txBody>
      </p:sp>
      <p:sp>
        <p:nvSpPr>
          <p:cNvPr id="102403" name="Rectangle 3"/>
          <p:cNvSpPr>
            <a:spLocks noGrp="1" noChangeArrowheads="1"/>
          </p:cNvSpPr>
          <p:nvPr>
            <p:ph type="body" sz="half" idx="1"/>
          </p:nvPr>
        </p:nvSpPr>
        <p:spPr>
          <a:xfrm>
            <a:off x="533400" y="2017713"/>
            <a:ext cx="8421688" cy="2554287"/>
          </a:xfrm>
        </p:spPr>
        <p:txBody>
          <a:bodyPr/>
          <a:lstStyle/>
          <a:p>
            <a:pPr eaLnBrk="1" hangingPunct="1"/>
            <a:r>
              <a:rPr lang="en-US" sz="2800" smtClean="0"/>
              <a:t>120 kya to present</a:t>
            </a:r>
          </a:p>
          <a:p>
            <a:pPr eaLnBrk="1" hangingPunct="1"/>
            <a:r>
              <a:rPr lang="en-US" sz="2800" smtClean="0"/>
              <a:t>Brain size 1350 cc average</a:t>
            </a:r>
          </a:p>
          <a:p>
            <a:pPr eaLnBrk="1" hangingPunct="1"/>
            <a:r>
              <a:rPr lang="en-US" sz="2800" smtClean="0"/>
              <a:t>Very gracile skeleton</a:t>
            </a:r>
          </a:p>
          <a:p>
            <a:pPr eaLnBrk="1" hangingPunct="1"/>
            <a:r>
              <a:rPr lang="en-US" sz="2800" smtClean="0"/>
              <a:t>20-40 kya Cro-Magnons developed tool kits, cloth-making, art work like cave painting and figurines</a:t>
            </a:r>
          </a:p>
        </p:txBody>
      </p:sp>
      <p:pic>
        <p:nvPicPr>
          <p:cNvPr id="102404" name="Picture 5" descr="Picture 14.png                                                 00063F33Bradley Hard Drive             BF7DC75D:"/>
          <p:cNvPicPr>
            <a:picLocks noGrp="1" noChangeAspect="1" noChangeArrowheads="1"/>
          </p:cNvPicPr>
          <p:nvPr>
            <p:ph sz="half" idx="2"/>
          </p:nvPr>
        </p:nvPicPr>
        <p:blipFill>
          <a:blip r:embed="rId3"/>
          <a:srcRect/>
          <a:stretch>
            <a:fillRect/>
          </a:stretch>
        </p:blipFill>
        <p:spPr>
          <a:xfrm>
            <a:off x="2819400" y="4724400"/>
            <a:ext cx="4173538" cy="19812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Primate characteristics</a:t>
            </a:r>
          </a:p>
        </p:txBody>
      </p:sp>
      <p:sp>
        <p:nvSpPr>
          <p:cNvPr id="27651" name="Rectangle 3"/>
          <p:cNvSpPr>
            <a:spLocks noGrp="1" noChangeArrowheads="1"/>
          </p:cNvSpPr>
          <p:nvPr>
            <p:ph type="body" idx="1"/>
          </p:nvPr>
        </p:nvSpPr>
        <p:spPr/>
        <p:txBody>
          <a:bodyPr/>
          <a:lstStyle/>
          <a:p>
            <a:pPr eaLnBrk="1" hangingPunct="1"/>
            <a:r>
              <a:rPr lang="en-US" sz="2800" smtClean="0"/>
              <a:t>More reliance on sight than smell</a:t>
            </a:r>
          </a:p>
          <a:p>
            <a:pPr eaLnBrk="1" hangingPunct="1"/>
            <a:r>
              <a:rPr lang="en-US" sz="2800" smtClean="0"/>
              <a:t>Overlapping fields of vision -- stereoscopic vision</a:t>
            </a:r>
          </a:p>
          <a:p>
            <a:pPr eaLnBrk="1" hangingPunct="1"/>
            <a:r>
              <a:rPr lang="en-US" sz="2800" smtClean="0"/>
              <a:t>Limbs and hands adapted for clinging, leaping and swinging</a:t>
            </a:r>
          </a:p>
          <a:p>
            <a:pPr eaLnBrk="1" hangingPunct="1"/>
            <a:r>
              <a:rPr lang="en-US" sz="2800" smtClean="0"/>
              <a:t>Ability to grasp -- opposable thumbs / nails instead of claws</a:t>
            </a:r>
          </a:p>
          <a:p>
            <a:pPr eaLnBrk="1" hangingPunct="1"/>
            <a:r>
              <a:rPr lang="en-US" sz="2800" smtClean="0"/>
              <a:t>Relatively large brains</a:t>
            </a:r>
          </a:p>
          <a:p>
            <a:pPr eaLnBrk="1" hangingPunct="1"/>
            <a:r>
              <a:rPr lang="en-US" sz="2800" smtClean="0"/>
              <a:t>Complex social lives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609600"/>
            <a:ext cx="7772400" cy="677863"/>
          </a:xfrm>
        </p:spPr>
        <p:txBody>
          <a:bodyPr>
            <a:normAutofit fontScale="90000"/>
          </a:bodyPr>
          <a:lstStyle/>
          <a:p>
            <a:pPr eaLnBrk="1" hangingPunct="1"/>
            <a:r>
              <a:rPr lang="en-US" smtClean="0"/>
              <a:t>Let’s recap</a:t>
            </a:r>
          </a:p>
        </p:txBody>
      </p:sp>
      <p:pic>
        <p:nvPicPr>
          <p:cNvPr id="104451" name="Picture 5"/>
          <p:cNvPicPr>
            <a:picLocks noChangeAspect="1" noChangeArrowheads="1"/>
          </p:cNvPicPr>
          <p:nvPr>
            <p:ph idx="1"/>
          </p:nvPr>
        </p:nvPicPr>
        <p:blipFill>
          <a:blip r:embed="rId2"/>
          <a:srcRect/>
          <a:stretch>
            <a:fillRect/>
          </a:stretch>
        </p:blipFill>
        <p:spPr>
          <a:xfrm>
            <a:off x="1828800" y="2057400"/>
            <a:ext cx="5678488" cy="4114800"/>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609600"/>
            <a:ext cx="7772400" cy="144463"/>
          </a:xfrm>
        </p:spPr>
        <p:txBody>
          <a:bodyPr>
            <a:normAutofit fontScale="90000"/>
          </a:bodyPr>
          <a:lstStyle/>
          <a:p>
            <a:pPr eaLnBrk="1" hangingPunct="1"/>
            <a:endParaRPr lang="en-US" smtClean="0"/>
          </a:p>
        </p:txBody>
      </p:sp>
      <p:pic>
        <p:nvPicPr>
          <p:cNvPr id="105475" name="Picture 8" descr="060508_human_evolution_02.jpg                                  00063F33Bradley Hard Drive             BF7DC75D:"/>
          <p:cNvPicPr>
            <a:picLocks noGrp="1" noChangeAspect="1" noChangeArrowheads="1"/>
          </p:cNvPicPr>
          <p:nvPr>
            <p:ph idx="1"/>
          </p:nvPr>
        </p:nvPicPr>
        <p:blipFill>
          <a:blip r:embed="rId2"/>
          <a:srcRect/>
          <a:stretch>
            <a:fillRect/>
          </a:stretch>
        </p:blipFill>
        <p:spPr>
          <a:xfrm>
            <a:off x="685800" y="2060575"/>
            <a:ext cx="7772400" cy="3954463"/>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familytree_lg"/>
          <p:cNvPicPr>
            <a:picLocks noChangeAspect="1" noChangeArrowheads="1"/>
          </p:cNvPicPr>
          <p:nvPr/>
        </p:nvPicPr>
        <p:blipFill>
          <a:blip r:embed="rId2"/>
          <a:srcRect/>
          <a:stretch>
            <a:fillRect/>
          </a:stretch>
        </p:blipFill>
        <p:spPr bwMode="auto">
          <a:xfrm>
            <a:off x="1600200" y="533400"/>
            <a:ext cx="5476875" cy="569277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990600" y="685800"/>
            <a:ext cx="7772400" cy="2286000"/>
          </a:xfrm>
        </p:spPr>
        <p:txBody>
          <a:bodyPr/>
          <a:lstStyle/>
          <a:p>
            <a:pPr eaLnBrk="1" hangingPunct="1"/>
            <a:r>
              <a:rPr lang="en-US" sz="3200" smtClean="0"/>
              <a:t>What is the origin of the many different groups of humans, with their anatomical differences, that are now distributed around the world?</a:t>
            </a:r>
          </a:p>
        </p:txBody>
      </p:sp>
      <p:sp>
        <p:nvSpPr>
          <p:cNvPr id="107523" name="Rectangle 3"/>
          <p:cNvSpPr>
            <a:spLocks noGrp="1" noChangeArrowheads="1"/>
          </p:cNvSpPr>
          <p:nvPr>
            <p:ph type="subTitle" idx="1"/>
          </p:nvPr>
        </p:nvSpPr>
        <p:spPr/>
        <p:txBody>
          <a:bodyPr/>
          <a:lstStyle/>
          <a:p>
            <a:pPr eaLnBrk="1" hangingPunct="1"/>
            <a:endParaRPr lang="en-U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title"/>
          </p:nvPr>
        </p:nvSpPr>
        <p:spPr/>
        <p:txBody>
          <a:bodyPr/>
          <a:lstStyle/>
          <a:p>
            <a:pPr eaLnBrk="1" hangingPunct="1"/>
            <a:r>
              <a:rPr lang="en-US" smtClean="0"/>
              <a:t>Two major hypotheses</a:t>
            </a:r>
          </a:p>
        </p:txBody>
      </p:sp>
      <p:sp>
        <p:nvSpPr>
          <p:cNvPr id="108547" name="Rectangle 7"/>
          <p:cNvSpPr>
            <a:spLocks noGrp="1" noChangeArrowheads="1"/>
          </p:cNvSpPr>
          <p:nvPr>
            <p:ph type="body" idx="1"/>
          </p:nvPr>
        </p:nvSpPr>
        <p:spPr/>
        <p:txBody>
          <a:bodyPr/>
          <a:lstStyle/>
          <a:p>
            <a:pPr eaLnBrk="1" hangingPunct="1"/>
            <a:r>
              <a:rPr lang="en-US" smtClean="0"/>
              <a:t>The Multiregional Hypothesis</a:t>
            </a:r>
          </a:p>
          <a:p>
            <a:pPr lvl="1" eaLnBrk="1" hangingPunct="1"/>
            <a:r>
              <a:rPr lang="en-US" smtClean="0">
                <a:ea typeface="ＭＳ Ｐゴシック" pitchFamily="34" charset="-128"/>
              </a:rPr>
              <a:t>There is  no single origin for all of modern </a:t>
            </a:r>
            <a:r>
              <a:rPr lang="en-US" i="1" smtClean="0">
                <a:ea typeface="ＭＳ Ｐゴシック" pitchFamily="34" charset="-128"/>
              </a:rPr>
              <a:t>Homo sapiens.</a:t>
            </a:r>
          </a:p>
          <a:p>
            <a:pPr eaLnBrk="1" hangingPunct="1"/>
            <a:r>
              <a:rPr lang="en-US" smtClean="0"/>
              <a:t>The Out-of-Africa Hypothesis</a:t>
            </a:r>
          </a:p>
          <a:p>
            <a:pPr lvl="1" eaLnBrk="1" hangingPunct="1"/>
            <a:r>
              <a:rPr lang="en-US" smtClean="0">
                <a:ea typeface="ＭＳ Ｐゴシック" pitchFamily="34" charset="-128"/>
              </a:rPr>
              <a:t>The genes that gave rise to  the modern human population evolved in an African population.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609600"/>
            <a:ext cx="7772400" cy="830263"/>
          </a:xfrm>
        </p:spPr>
        <p:txBody>
          <a:bodyPr/>
          <a:lstStyle/>
          <a:p>
            <a:pPr eaLnBrk="1" hangingPunct="1"/>
            <a:r>
              <a:rPr lang="en-US" smtClean="0"/>
              <a:t>The Multiregional Hypothesis</a:t>
            </a:r>
          </a:p>
        </p:txBody>
      </p:sp>
      <p:sp>
        <p:nvSpPr>
          <p:cNvPr id="109571" name="Rectangle 3"/>
          <p:cNvSpPr>
            <a:spLocks noGrp="1" noChangeArrowheads="1"/>
          </p:cNvSpPr>
          <p:nvPr>
            <p:ph type="body" idx="1"/>
          </p:nvPr>
        </p:nvSpPr>
        <p:spPr/>
        <p:txBody>
          <a:bodyPr/>
          <a:lstStyle/>
          <a:p>
            <a:pPr eaLnBrk="1" hangingPunct="1">
              <a:lnSpc>
                <a:spcPct val="90000"/>
              </a:lnSpc>
            </a:pPr>
            <a:r>
              <a:rPr lang="en-US" sz="2800" smtClean="0"/>
              <a:t>Of course there is a common ancestor for any two existing populations.</a:t>
            </a:r>
          </a:p>
          <a:p>
            <a:pPr eaLnBrk="1" hangingPunct="1">
              <a:lnSpc>
                <a:spcPct val="90000"/>
              </a:lnSpc>
            </a:pPr>
            <a:r>
              <a:rPr lang="en-US" sz="2800" smtClean="0"/>
              <a:t>All modern populations trace back to when hominids first left Africa at well over a million years ago.</a:t>
            </a:r>
          </a:p>
          <a:p>
            <a:pPr eaLnBrk="1" hangingPunct="1">
              <a:lnSpc>
                <a:spcPct val="90000"/>
              </a:lnSpc>
            </a:pPr>
            <a:r>
              <a:rPr lang="en-US" sz="2800" i="1" smtClean="0"/>
              <a:t>H. erectus</a:t>
            </a:r>
            <a:r>
              <a:rPr lang="en-US" sz="2800" smtClean="0"/>
              <a:t> populations spread across the globe and the diversity of modern groups resulted from the evolution of distinctive traits in different regions.</a:t>
            </a:r>
          </a:p>
          <a:p>
            <a:pPr eaLnBrk="1" hangingPunct="1">
              <a:lnSpc>
                <a:spcPct val="90000"/>
              </a:lnSpc>
            </a:pPr>
            <a:r>
              <a:rPr lang="en-US" sz="2800" smtClean="0"/>
              <a:t>This view is not generally supported.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609600"/>
            <a:ext cx="7772400" cy="830263"/>
          </a:xfrm>
        </p:spPr>
        <p:txBody>
          <a:bodyPr/>
          <a:lstStyle/>
          <a:p>
            <a:pPr eaLnBrk="1" hangingPunct="1"/>
            <a:r>
              <a:rPr lang="en-US" smtClean="0"/>
              <a:t>The Out-of-Africa Hypothesis</a:t>
            </a:r>
          </a:p>
        </p:txBody>
      </p:sp>
      <p:sp>
        <p:nvSpPr>
          <p:cNvPr id="110595" name="Rectangle 3"/>
          <p:cNvSpPr>
            <a:spLocks noGrp="1" noChangeArrowheads="1"/>
          </p:cNvSpPr>
          <p:nvPr>
            <p:ph type="body" idx="1"/>
          </p:nvPr>
        </p:nvSpPr>
        <p:spPr/>
        <p:txBody>
          <a:bodyPr/>
          <a:lstStyle/>
          <a:p>
            <a:pPr eaLnBrk="1" hangingPunct="1">
              <a:lnSpc>
                <a:spcPct val="90000"/>
              </a:lnSpc>
            </a:pPr>
            <a:r>
              <a:rPr lang="en-US" sz="2400" i="1" smtClean="0"/>
              <a:t>H. sapiens</a:t>
            </a:r>
            <a:r>
              <a:rPr lang="en-US" sz="2400" smtClean="0"/>
              <a:t> evolved in Africa sometime between 100 and 200 kya.</a:t>
            </a:r>
          </a:p>
          <a:p>
            <a:pPr eaLnBrk="1" hangingPunct="1">
              <a:lnSpc>
                <a:spcPct val="90000"/>
              </a:lnSpc>
            </a:pPr>
            <a:r>
              <a:rPr lang="en-US" sz="2400" smtClean="0"/>
              <a:t>This population spread throughout Africa and differentiated into a number of morphologically modern but genetically variable populations [all </a:t>
            </a:r>
            <a:r>
              <a:rPr lang="en-US" sz="2400" i="1" smtClean="0"/>
              <a:t>H. sapiens</a:t>
            </a:r>
            <a:r>
              <a:rPr lang="en-US" sz="2400" smtClean="0"/>
              <a:t>]</a:t>
            </a:r>
          </a:p>
          <a:p>
            <a:pPr eaLnBrk="1" hangingPunct="1">
              <a:lnSpc>
                <a:spcPct val="90000"/>
              </a:lnSpc>
            </a:pPr>
            <a:r>
              <a:rPr lang="en-US" sz="2400" smtClean="0"/>
              <a:t>A group from one of these populations migrated out of Africa about 50 kya and spread across much of the world, replacing other hominin populations with little or no gene flow between them.</a:t>
            </a:r>
          </a:p>
          <a:p>
            <a:pPr eaLnBrk="1" hangingPunct="1">
              <a:lnSpc>
                <a:spcPct val="90000"/>
              </a:lnSpc>
            </a:pPr>
            <a:r>
              <a:rPr lang="en-US" sz="2400" smtClean="0"/>
              <a:t>Thus all modern </a:t>
            </a:r>
            <a:r>
              <a:rPr lang="en-US" sz="2400" i="1" smtClean="0"/>
              <a:t>H. sapiens</a:t>
            </a:r>
            <a:r>
              <a:rPr lang="en-US" sz="2400" smtClean="0"/>
              <a:t> trace their origins to a single group that lived in Africa.</a:t>
            </a:r>
            <a:endParaRPr lang="en-US" sz="2400" i="1"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609600"/>
            <a:ext cx="7772400" cy="601663"/>
          </a:xfrm>
        </p:spPr>
        <p:txBody>
          <a:bodyPr/>
          <a:lstStyle/>
          <a:p>
            <a:pPr eaLnBrk="1" hangingPunct="1"/>
            <a:r>
              <a:rPr lang="en-US" sz="3200" smtClean="0"/>
              <a:t>An Alternative Out-of-Africa Hypothesis</a:t>
            </a:r>
            <a:endParaRPr lang="en-US" smtClean="0"/>
          </a:p>
        </p:txBody>
      </p:sp>
      <p:sp>
        <p:nvSpPr>
          <p:cNvPr id="111619" name="Rectangle 3"/>
          <p:cNvSpPr>
            <a:spLocks noGrp="1" noChangeArrowheads="1"/>
          </p:cNvSpPr>
          <p:nvPr>
            <p:ph type="body" idx="1"/>
          </p:nvPr>
        </p:nvSpPr>
        <p:spPr/>
        <p:txBody>
          <a:bodyPr/>
          <a:lstStyle/>
          <a:p>
            <a:pPr eaLnBrk="1" hangingPunct="1"/>
            <a:r>
              <a:rPr lang="en-US" sz="2400" i="1" smtClean="0"/>
              <a:t> H. ergaster</a:t>
            </a:r>
            <a:r>
              <a:rPr lang="en-US" sz="2400" smtClean="0"/>
              <a:t> migrated to Asia and gave rise to </a:t>
            </a:r>
            <a:r>
              <a:rPr lang="en-US" sz="2400" i="1" smtClean="0"/>
              <a:t>H. erectus</a:t>
            </a:r>
            <a:r>
              <a:rPr lang="en-US" sz="2400" smtClean="0"/>
              <a:t> around 1.6 mya.</a:t>
            </a:r>
          </a:p>
          <a:p>
            <a:pPr eaLnBrk="1" hangingPunct="1"/>
            <a:r>
              <a:rPr lang="en-US" sz="2400" i="1" smtClean="0"/>
              <a:t>H. ergaster</a:t>
            </a:r>
            <a:r>
              <a:rPr lang="en-US" sz="2400" smtClean="0"/>
              <a:t> migrated from Africa to Europe and gave rise to Neandertals about 130 kya.</a:t>
            </a:r>
          </a:p>
          <a:p>
            <a:pPr eaLnBrk="1" hangingPunct="1"/>
            <a:r>
              <a:rPr lang="en-US" sz="2400" i="1" smtClean="0"/>
              <a:t>H. ergaster </a:t>
            </a:r>
            <a:r>
              <a:rPr lang="en-US" sz="2400" smtClean="0"/>
              <a:t>gave rise to </a:t>
            </a:r>
            <a:r>
              <a:rPr lang="en-US" sz="2400" i="1" smtClean="0"/>
              <a:t>H. sapiens</a:t>
            </a:r>
            <a:r>
              <a:rPr lang="en-US" sz="2400" smtClean="0"/>
              <a:t> in Africa and a population of these migrated out of Africa about 50 kya and populated Asia and Europe, replacing </a:t>
            </a:r>
            <a:r>
              <a:rPr lang="en-US" sz="2400" i="1" smtClean="0"/>
              <a:t>H. erectus </a:t>
            </a:r>
            <a:r>
              <a:rPr lang="en-US" sz="2400" smtClean="0"/>
              <a:t> and </a:t>
            </a:r>
            <a:r>
              <a:rPr lang="en-US" sz="2400" i="1" smtClean="0"/>
              <a:t>H. sapiens neandertalensis</a:t>
            </a:r>
            <a:r>
              <a:rPr lang="en-US" sz="2400" smtClean="0"/>
              <a:t> that lived there.</a:t>
            </a:r>
          </a:p>
          <a:p>
            <a:pPr eaLnBrk="1" hangingPunct="1"/>
            <a:r>
              <a:rPr lang="en-US" sz="2400" smtClean="0"/>
              <a:t> One group went on to Australia from Asia.</a:t>
            </a:r>
            <a:endParaRPr lang="en-US" sz="2400" i="1"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685800" y="2286000"/>
            <a:ext cx="7772400" cy="1143000"/>
          </a:xfrm>
        </p:spPr>
        <p:txBody>
          <a:bodyPr>
            <a:normAutofit fontScale="90000"/>
          </a:bodyPr>
          <a:lstStyle/>
          <a:p>
            <a:pPr eaLnBrk="1" hangingPunct="1"/>
            <a:r>
              <a:rPr lang="en-US" smtClean="0"/>
              <a:t>Stand by for genetic data to elucidate this question.</a:t>
            </a:r>
          </a:p>
        </p:txBody>
      </p:sp>
      <p:sp>
        <p:nvSpPr>
          <p:cNvPr id="112643" name="Rectangle 3"/>
          <p:cNvSpPr>
            <a:spLocks noGrp="1" noChangeArrowheads="1"/>
          </p:cNvSpPr>
          <p:nvPr>
            <p:ph type="subTitle" idx="1"/>
          </p:nvPr>
        </p:nvSpPr>
        <p:spPr/>
        <p:txBody>
          <a:bodyPr/>
          <a:lstStyle/>
          <a:p>
            <a:pPr eaLnBrk="1" hangingPunct="1"/>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p:txBody>
          <a:bodyPr/>
          <a:lstStyle/>
          <a:p>
            <a:pPr eaLnBrk="1" hangingPunct="1">
              <a:lnSpc>
                <a:spcPct val="90000"/>
              </a:lnSpc>
              <a:buFontTx/>
              <a:buNone/>
            </a:pPr>
            <a:endParaRPr lang="en-US" sz="2800" smtClean="0"/>
          </a:p>
          <a:p>
            <a:pPr eaLnBrk="1" hangingPunct="1">
              <a:lnSpc>
                <a:spcPct val="90000"/>
              </a:lnSpc>
            </a:pPr>
            <a:r>
              <a:rPr lang="en-US" sz="2800" smtClean="0"/>
              <a:t>Institute of Human Origins at Arizona State Univ.</a:t>
            </a:r>
          </a:p>
          <a:p>
            <a:pPr eaLnBrk="1" hangingPunct="1">
              <a:lnSpc>
                <a:spcPct val="110000"/>
              </a:lnSpc>
            </a:pPr>
            <a:r>
              <a:rPr lang="en-US" sz="2800" u="sng" smtClean="0">
                <a:solidFill>
                  <a:srgbClr val="000000"/>
                </a:solidFill>
              </a:rPr>
              <a:t>http://www.becominghuman.org/</a:t>
            </a:r>
            <a:endParaRPr lang="en-US" sz="2800" smtClean="0"/>
          </a:p>
          <a:p>
            <a:pPr eaLnBrk="1" hangingPunct="1">
              <a:lnSpc>
                <a:spcPct val="120000"/>
              </a:lnSpc>
            </a:pPr>
            <a:r>
              <a:rPr lang="en-US" sz="2800" smtClean="0"/>
              <a:t>View the documentary </a:t>
            </a:r>
            <a:r>
              <a:rPr lang="en-US" sz="2800" i="1" smtClean="0"/>
              <a:t>Becoming Human</a:t>
            </a:r>
            <a:r>
              <a:rPr lang="en-US" sz="2800" smtClean="0"/>
              <a:t> and try some of the activities.</a:t>
            </a:r>
          </a:p>
          <a:p>
            <a:pPr eaLnBrk="1" hangingPunct="1">
              <a:lnSpc>
                <a:spcPct val="90000"/>
              </a:lnSpc>
            </a:pPr>
            <a:r>
              <a:rPr lang="en-US" sz="2800" smtClean="0"/>
              <a:t>You can look at the skulls of various hominids and rotate them 360</a:t>
            </a:r>
            <a:r>
              <a:rPr lang="en-US" sz="2800" baseline="30000" smtClean="0"/>
              <a:t>o</a:t>
            </a:r>
            <a:endParaRPr lang="en-US" sz="2800" smtClean="0"/>
          </a:p>
          <a:p>
            <a:pPr eaLnBrk="1" hangingPunct="1">
              <a:lnSpc>
                <a:spcPct val="90000"/>
              </a:lnSpc>
            </a:pPr>
            <a:endParaRPr lang="en-US" sz="2800" smtClean="0"/>
          </a:p>
        </p:txBody>
      </p:sp>
      <p:sp>
        <p:nvSpPr>
          <p:cNvPr id="113667" name="Rectangle 6"/>
          <p:cNvSpPr>
            <a:spLocks noChangeArrowheads="1"/>
          </p:cNvSpPr>
          <p:nvPr/>
        </p:nvSpPr>
        <p:spPr bwMode="auto">
          <a:xfrm>
            <a:off x="3530600" y="1103313"/>
            <a:ext cx="184150" cy="457200"/>
          </a:xfrm>
          <a:prstGeom prst="rect">
            <a:avLst/>
          </a:prstGeom>
          <a:noFill/>
          <a:ln w="9525">
            <a:noFill/>
            <a:miter lim="800000"/>
            <a:headEnd/>
            <a:tailEnd/>
          </a:ln>
        </p:spPr>
        <p:txBody>
          <a:bodyPr wrap="none">
            <a:spAutoFit/>
          </a:bodyPr>
          <a:lstStyle/>
          <a:p>
            <a:endParaRPr lang="en-US"/>
          </a:p>
        </p:txBody>
      </p:sp>
      <p:sp>
        <p:nvSpPr>
          <p:cNvPr id="113668" name="Rectangle 7"/>
          <p:cNvSpPr>
            <a:spLocks noGrp="1" noChangeArrowheads="1"/>
          </p:cNvSpPr>
          <p:nvPr>
            <p:ph type="title"/>
          </p:nvPr>
        </p:nvSpPr>
        <p:spPr/>
        <p:txBody>
          <a:bodyPr/>
          <a:lstStyle/>
          <a:p>
            <a:pPr eaLnBrk="1" hangingPunct="1"/>
            <a:r>
              <a:rPr lang="en-US" sz="3600" smtClean="0"/>
              <a:t>To play around with these ideas see:</a:t>
            </a: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0" y="304800"/>
            <a:ext cx="7793038" cy="914400"/>
          </a:xfrm>
        </p:spPr>
        <p:txBody>
          <a:bodyPr/>
          <a:lstStyle/>
          <a:p>
            <a:pPr eaLnBrk="1" hangingPunct="1"/>
            <a:r>
              <a:rPr lang="en-US" smtClean="0"/>
              <a:t>Extant Hominoid family tree</a:t>
            </a:r>
          </a:p>
        </p:txBody>
      </p:sp>
      <p:sp>
        <p:nvSpPr>
          <p:cNvPr id="29699" name="Rectangle 3"/>
          <p:cNvSpPr>
            <a:spLocks noGrp="1" noChangeArrowheads="1"/>
          </p:cNvSpPr>
          <p:nvPr>
            <p:ph type="body" sz="half" idx="2"/>
          </p:nvPr>
        </p:nvSpPr>
        <p:spPr>
          <a:xfrm>
            <a:off x="838200" y="3505200"/>
            <a:ext cx="7772400" cy="3124200"/>
          </a:xfrm>
        </p:spPr>
        <p:txBody>
          <a:bodyPr>
            <a:normAutofit lnSpcReduction="10000"/>
          </a:bodyPr>
          <a:lstStyle/>
          <a:p>
            <a:pPr eaLnBrk="1" hangingPunct="1">
              <a:lnSpc>
                <a:spcPct val="90000"/>
              </a:lnSpc>
            </a:pPr>
            <a:r>
              <a:rPr lang="en-US" sz="2000" smtClean="0"/>
              <a:t>Superfamily Hominoidea consists of the true apes [hominoids].</a:t>
            </a:r>
            <a:endParaRPr lang="en-US" sz="2000" i="1" smtClean="0"/>
          </a:p>
          <a:p>
            <a:pPr eaLnBrk="1" hangingPunct="1">
              <a:lnSpc>
                <a:spcPct val="90000"/>
              </a:lnSpc>
            </a:pPr>
            <a:r>
              <a:rPr lang="en-US" sz="2000" smtClean="0"/>
              <a:t>Family Hominidae consists of the great apes [hominids].</a:t>
            </a:r>
          </a:p>
          <a:p>
            <a:pPr eaLnBrk="1" hangingPunct="1">
              <a:lnSpc>
                <a:spcPct val="90000"/>
              </a:lnSpc>
            </a:pPr>
            <a:r>
              <a:rPr lang="en-US" sz="2000" smtClean="0"/>
              <a:t>Subfamily</a:t>
            </a:r>
            <a:r>
              <a:rPr lang="en-US" sz="2000" i="1" smtClean="0"/>
              <a:t> Homininae </a:t>
            </a:r>
            <a:r>
              <a:rPr lang="en-US" sz="2000" smtClean="0"/>
              <a:t> consists of the African apes [hominines].</a:t>
            </a:r>
            <a:endParaRPr lang="en-US" sz="2000" i="1" smtClean="0"/>
          </a:p>
          <a:p>
            <a:pPr eaLnBrk="1" hangingPunct="1">
              <a:lnSpc>
                <a:spcPct val="90000"/>
              </a:lnSpc>
            </a:pPr>
            <a:r>
              <a:rPr lang="en-US" sz="2000" smtClean="0"/>
              <a:t>Tribe</a:t>
            </a:r>
            <a:r>
              <a:rPr lang="en-US" sz="2000" i="1" smtClean="0"/>
              <a:t> Hominini </a:t>
            </a:r>
            <a:r>
              <a:rPr lang="en-US" sz="2000" smtClean="0"/>
              <a:t> is humans [hominins] and </a:t>
            </a:r>
            <a:r>
              <a:rPr lang="en-US" sz="2000" i="1" smtClean="0"/>
              <a:t>Panini </a:t>
            </a:r>
            <a:r>
              <a:rPr lang="en-US" sz="2000" smtClean="0"/>
              <a:t>is chimps</a:t>
            </a:r>
          </a:p>
          <a:p>
            <a:pPr eaLnBrk="1" hangingPunct="1">
              <a:lnSpc>
                <a:spcPct val="90000"/>
              </a:lnSpc>
            </a:pPr>
            <a:r>
              <a:rPr lang="en-US" sz="2000" smtClean="0"/>
              <a:t>Or: human subtribe is </a:t>
            </a:r>
            <a:r>
              <a:rPr lang="en-US" sz="2000" i="1" smtClean="0"/>
              <a:t>Hominina </a:t>
            </a:r>
            <a:r>
              <a:rPr lang="en-US" sz="2000" smtClean="0"/>
              <a:t>[hominans] and the chimp subtribe is  </a:t>
            </a:r>
            <a:r>
              <a:rPr lang="en-US" sz="2000" i="1" smtClean="0"/>
              <a:t>Panina</a:t>
            </a:r>
            <a:endParaRPr lang="en-US" sz="2000" smtClean="0"/>
          </a:p>
          <a:p>
            <a:pPr eaLnBrk="1" hangingPunct="1">
              <a:lnSpc>
                <a:spcPct val="90000"/>
              </a:lnSpc>
            </a:pPr>
            <a:r>
              <a:rPr lang="en-US" sz="2000" smtClean="0"/>
              <a:t>Genera</a:t>
            </a:r>
            <a:endParaRPr lang="en-US" sz="2000" i="1" smtClean="0"/>
          </a:p>
          <a:p>
            <a:pPr lvl="1" eaLnBrk="1" hangingPunct="1">
              <a:lnSpc>
                <a:spcPct val="90000"/>
              </a:lnSpc>
            </a:pPr>
            <a:r>
              <a:rPr lang="en-US" sz="1800" i="1" smtClean="0">
                <a:ea typeface="ＭＳ Ｐゴシック" pitchFamily="34" charset="-128"/>
              </a:rPr>
              <a:t>Hylobates</a:t>
            </a:r>
            <a:r>
              <a:rPr lang="en-US" sz="1800" smtClean="0">
                <a:ea typeface="ＭＳ Ｐゴシック" pitchFamily="34" charset="-128"/>
              </a:rPr>
              <a:t> are gibbons [along with 3 other genera]</a:t>
            </a:r>
          </a:p>
          <a:p>
            <a:pPr lvl="1" eaLnBrk="1" hangingPunct="1">
              <a:lnSpc>
                <a:spcPct val="90000"/>
              </a:lnSpc>
            </a:pPr>
            <a:r>
              <a:rPr lang="en-US" sz="1800" i="1" smtClean="0">
                <a:ea typeface="ＭＳ Ｐゴシック" pitchFamily="34" charset="-128"/>
              </a:rPr>
              <a:t>Pongo</a:t>
            </a:r>
            <a:r>
              <a:rPr lang="en-US" sz="1800" smtClean="0">
                <a:ea typeface="ＭＳ Ｐゴシック" pitchFamily="34" charset="-128"/>
              </a:rPr>
              <a:t> are orangutans</a:t>
            </a:r>
          </a:p>
          <a:p>
            <a:pPr lvl="1" eaLnBrk="1" hangingPunct="1">
              <a:lnSpc>
                <a:spcPct val="90000"/>
              </a:lnSpc>
            </a:pPr>
            <a:r>
              <a:rPr lang="en-US" sz="1800" i="1" smtClean="0">
                <a:ea typeface="ＭＳ Ｐゴシック" pitchFamily="34" charset="-128"/>
              </a:rPr>
              <a:t>Pan</a:t>
            </a:r>
            <a:r>
              <a:rPr lang="en-US" sz="1800" smtClean="0">
                <a:ea typeface="ＭＳ Ｐゴシック" pitchFamily="34" charset="-128"/>
              </a:rPr>
              <a:t> are chimpanzees and bonobos</a:t>
            </a:r>
          </a:p>
        </p:txBody>
      </p:sp>
      <p:pic>
        <p:nvPicPr>
          <p:cNvPr id="29700" name="Picture 7" descr="&#10;Picture 2.png                                                  00063F33Bradley Hard Drive             BF7DC75D:"/>
          <p:cNvPicPr>
            <a:picLocks noGrp="1" noChangeAspect="1" noChangeArrowheads="1"/>
          </p:cNvPicPr>
          <p:nvPr>
            <p:ph sz="half" idx="1"/>
          </p:nvPr>
        </p:nvPicPr>
        <p:blipFill>
          <a:blip r:embed="rId3"/>
          <a:srcRect/>
          <a:stretch>
            <a:fillRect/>
          </a:stretch>
        </p:blipFill>
        <p:spPr>
          <a:xfrm>
            <a:off x="1752600" y="1524000"/>
            <a:ext cx="5351463" cy="1820863"/>
          </a:xfrm>
        </p:spPr>
      </p:pic>
      <p:sp>
        <p:nvSpPr>
          <p:cNvPr id="29701" name="Line 8"/>
          <p:cNvSpPr>
            <a:spLocks noChangeShapeType="1"/>
          </p:cNvSpPr>
          <p:nvPr/>
        </p:nvSpPr>
        <p:spPr bwMode="auto">
          <a:xfrm flipH="1">
            <a:off x="2743200" y="2514600"/>
            <a:ext cx="152400" cy="609600"/>
          </a:xfrm>
          <a:prstGeom prst="line">
            <a:avLst/>
          </a:prstGeom>
          <a:noFill/>
          <a:ln w="19050">
            <a:solidFill>
              <a:schemeClr val="tx1"/>
            </a:solidFill>
            <a:prstDash val="dash"/>
            <a:round/>
            <a:headEnd/>
            <a:tailEnd/>
          </a:ln>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10;Picture 1.png                                                  00063F33Bradley Hard Drive             BF7DC75D:"/>
          <p:cNvPicPr>
            <a:picLocks noChangeAspect="1" noChangeArrowheads="1"/>
          </p:cNvPicPr>
          <p:nvPr/>
        </p:nvPicPr>
        <p:blipFill>
          <a:blip r:embed="rId3"/>
          <a:srcRect/>
          <a:stretch>
            <a:fillRect/>
          </a:stretch>
        </p:blipFill>
        <p:spPr bwMode="auto">
          <a:xfrm>
            <a:off x="381000" y="1274763"/>
            <a:ext cx="8534400" cy="5583237"/>
          </a:xfrm>
          <a:prstGeom prst="rect">
            <a:avLst/>
          </a:prstGeom>
          <a:noFill/>
          <a:ln w="9525">
            <a:noFill/>
            <a:miter lim="800000"/>
            <a:headEnd/>
            <a:tailEnd/>
          </a:ln>
        </p:spPr>
      </p:pic>
      <p:pic>
        <p:nvPicPr>
          <p:cNvPr id="31747" name="Picture 5"/>
          <p:cNvPicPr>
            <a:picLocks noChangeAspect="1" noChangeArrowheads="1"/>
          </p:cNvPicPr>
          <p:nvPr/>
        </p:nvPicPr>
        <p:blipFill>
          <a:blip r:embed="rId4" cstate="print"/>
          <a:srcRect/>
          <a:stretch>
            <a:fillRect/>
          </a:stretch>
        </p:blipFill>
        <p:spPr bwMode="auto">
          <a:xfrm>
            <a:off x="914400" y="304800"/>
            <a:ext cx="831850" cy="1295400"/>
          </a:xfrm>
          <a:prstGeom prst="rect">
            <a:avLst/>
          </a:prstGeom>
          <a:noFill/>
          <a:ln w="9525">
            <a:noFill/>
            <a:miter lim="800000"/>
            <a:headEnd/>
            <a:tailEnd/>
          </a:ln>
        </p:spPr>
      </p:pic>
      <p:pic>
        <p:nvPicPr>
          <p:cNvPr id="31748" name="Picture 6"/>
          <p:cNvPicPr>
            <a:picLocks noChangeAspect="1" noChangeArrowheads="1"/>
          </p:cNvPicPr>
          <p:nvPr/>
        </p:nvPicPr>
        <p:blipFill>
          <a:blip r:embed="rId5" cstate="print"/>
          <a:srcRect/>
          <a:stretch>
            <a:fillRect/>
          </a:stretch>
        </p:blipFill>
        <p:spPr bwMode="auto">
          <a:xfrm>
            <a:off x="1905000" y="762000"/>
            <a:ext cx="990600" cy="954088"/>
          </a:xfrm>
          <a:prstGeom prst="rect">
            <a:avLst/>
          </a:prstGeom>
          <a:noFill/>
          <a:ln w="9525">
            <a:noFill/>
            <a:miter lim="800000"/>
            <a:headEnd/>
            <a:tailEnd/>
          </a:ln>
        </p:spPr>
      </p:pic>
      <p:pic>
        <p:nvPicPr>
          <p:cNvPr id="31749" name="Picture 9"/>
          <p:cNvPicPr>
            <a:picLocks noChangeAspect="1" noChangeArrowheads="1"/>
          </p:cNvPicPr>
          <p:nvPr/>
        </p:nvPicPr>
        <p:blipFill>
          <a:blip r:embed="rId6"/>
          <a:srcRect/>
          <a:stretch>
            <a:fillRect/>
          </a:stretch>
        </p:blipFill>
        <p:spPr bwMode="auto">
          <a:xfrm>
            <a:off x="3200400" y="609600"/>
            <a:ext cx="642938" cy="1054100"/>
          </a:xfrm>
          <a:prstGeom prst="rect">
            <a:avLst/>
          </a:prstGeom>
          <a:noFill/>
          <a:ln w="9525">
            <a:noFill/>
            <a:miter lim="800000"/>
            <a:headEnd/>
            <a:tailEnd/>
          </a:ln>
        </p:spPr>
      </p:pic>
      <p:pic>
        <p:nvPicPr>
          <p:cNvPr id="31750" name="Picture 10"/>
          <p:cNvPicPr>
            <a:picLocks noChangeAspect="1" noChangeArrowheads="1"/>
          </p:cNvPicPr>
          <p:nvPr/>
        </p:nvPicPr>
        <p:blipFill>
          <a:blip r:embed="rId7"/>
          <a:srcRect/>
          <a:stretch>
            <a:fillRect/>
          </a:stretch>
        </p:blipFill>
        <p:spPr bwMode="auto">
          <a:xfrm>
            <a:off x="3962400" y="990600"/>
            <a:ext cx="914400" cy="608013"/>
          </a:xfrm>
          <a:prstGeom prst="rect">
            <a:avLst/>
          </a:prstGeom>
          <a:noFill/>
          <a:ln w="9525">
            <a:noFill/>
            <a:miter lim="800000"/>
            <a:headEnd/>
            <a:tailEnd/>
          </a:ln>
        </p:spPr>
      </p:pic>
      <p:pic>
        <p:nvPicPr>
          <p:cNvPr id="31751" name="Picture 11"/>
          <p:cNvPicPr>
            <a:picLocks noChangeAspect="1" noChangeArrowheads="1"/>
          </p:cNvPicPr>
          <p:nvPr/>
        </p:nvPicPr>
        <p:blipFill>
          <a:blip r:embed="rId8"/>
          <a:srcRect/>
          <a:stretch>
            <a:fillRect/>
          </a:stretch>
        </p:blipFill>
        <p:spPr bwMode="auto">
          <a:xfrm>
            <a:off x="4953000" y="533400"/>
            <a:ext cx="736600" cy="1104900"/>
          </a:xfrm>
          <a:prstGeom prst="rect">
            <a:avLst/>
          </a:prstGeom>
          <a:noFill/>
          <a:ln w="9525">
            <a:noFill/>
            <a:miter lim="800000"/>
            <a:headEnd/>
            <a:tailEnd/>
          </a:ln>
        </p:spPr>
      </p:pic>
      <p:pic>
        <p:nvPicPr>
          <p:cNvPr id="31752" name="Picture 12"/>
          <p:cNvPicPr>
            <a:picLocks noChangeAspect="1" noChangeArrowheads="1"/>
          </p:cNvPicPr>
          <p:nvPr/>
        </p:nvPicPr>
        <p:blipFill>
          <a:blip r:embed="rId9"/>
          <a:srcRect/>
          <a:stretch>
            <a:fillRect/>
          </a:stretch>
        </p:blipFill>
        <p:spPr bwMode="auto">
          <a:xfrm>
            <a:off x="5867400" y="533400"/>
            <a:ext cx="708025" cy="1066800"/>
          </a:xfrm>
          <a:prstGeom prst="rect">
            <a:avLst/>
          </a:prstGeom>
          <a:noFill/>
          <a:ln w="9525">
            <a:noFill/>
            <a:miter lim="800000"/>
            <a:headEnd/>
            <a:tailEnd/>
          </a:ln>
        </p:spPr>
      </p:pic>
      <p:pic>
        <p:nvPicPr>
          <p:cNvPr id="31753" name="Picture 13"/>
          <p:cNvPicPr>
            <a:picLocks noChangeAspect="1" noChangeArrowheads="1"/>
          </p:cNvPicPr>
          <p:nvPr/>
        </p:nvPicPr>
        <p:blipFill>
          <a:blip r:embed="rId10"/>
          <a:srcRect/>
          <a:stretch>
            <a:fillRect/>
          </a:stretch>
        </p:blipFill>
        <p:spPr bwMode="auto">
          <a:xfrm>
            <a:off x="6781800" y="609600"/>
            <a:ext cx="758825" cy="1143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600" smtClean="0"/>
              <a:t>Human Evolution -- the short version</a:t>
            </a:r>
            <a:endParaRPr lang="en-US" smtClean="0"/>
          </a:p>
        </p:txBody>
      </p:sp>
      <p:sp>
        <p:nvSpPr>
          <p:cNvPr id="33795" name="Rectangle 3"/>
          <p:cNvSpPr>
            <a:spLocks noGrp="1" noChangeArrowheads="1"/>
          </p:cNvSpPr>
          <p:nvPr>
            <p:ph type="body" sz="half" idx="1"/>
          </p:nvPr>
        </p:nvSpPr>
        <p:spPr>
          <a:xfrm>
            <a:off x="228600" y="2017713"/>
            <a:ext cx="4764088" cy="4459287"/>
          </a:xfrm>
        </p:spPr>
        <p:txBody>
          <a:bodyPr/>
          <a:lstStyle/>
          <a:p>
            <a:pPr eaLnBrk="1" hangingPunct="1"/>
            <a:r>
              <a:rPr lang="en-US" sz="2800" smtClean="0"/>
              <a:t>Many hominin species are known.</a:t>
            </a:r>
          </a:p>
          <a:p>
            <a:pPr eaLnBrk="1" hangingPunct="1"/>
            <a:r>
              <a:rPr lang="en-US" sz="2800" smtClean="0"/>
              <a:t>Form a very bushy family tree, not just a linear sequence</a:t>
            </a:r>
          </a:p>
          <a:p>
            <a:pPr eaLnBrk="1" hangingPunct="1"/>
            <a:r>
              <a:rPr lang="en-US" sz="2800" smtClean="0"/>
              <a:t>Spans almost 7 million years of human evolution</a:t>
            </a:r>
          </a:p>
          <a:p>
            <a:pPr eaLnBrk="1" hangingPunct="1"/>
            <a:r>
              <a:rPr lang="en-US" sz="2800" smtClean="0"/>
              <a:t>Most found in Africa</a:t>
            </a:r>
          </a:p>
          <a:p>
            <a:pPr eaLnBrk="1" hangingPunct="1"/>
            <a:endParaRPr lang="en-US" sz="2800" smtClean="0"/>
          </a:p>
        </p:txBody>
      </p:sp>
      <p:pic>
        <p:nvPicPr>
          <p:cNvPr id="33796" name="Picture 5" descr="&#10;Picture 5.png                                                  00063F33Bradley Hard Drive             BF7DC75D:"/>
          <p:cNvPicPr>
            <a:picLocks noGrp="1" noChangeAspect="1" noChangeArrowheads="1"/>
          </p:cNvPicPr>
          <p:nvPr>
            <p:ph sz="half" idx="2"/>
          </p:nvPr>
        </p:nvPicPr>
        <p:blipFill>
          <a:blip r:embed="rId2"/>
          <a:srcRect/>
          <a:stretch>
            <a:fillRect/>
          </a:stretch>
        </p:blipFill>
        <p:spPr>
          <a:xfrm>
            <a:off x="5181600" y="2209800"/>
            <a:ext cx="3810000" cy="2543175"/>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2096</Words>
  <Application>Microsoft Office PowerPoint</Application>
  <PresentationFormat>On-screen Show (4:3)</PresentationFormat>
  <Paragraphs>329</Paragraphs>
  <Slides>69</Slides>
  <Notes>25</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   Hominin Evolution</vt:lpstr>
      <vt:lpstr>Lines of Evidence</vt:lpstr>
      <vt:lpstr>Fossil Evidence</vt:lpstr>
      <vt:lpstr>A Powerful Story</vt:lpstr>
      <vt:lpstr>Examples of well-known errors</vt:lpstr>
      <vt:lpstr>Primate characteristics</vt:lpstr>
      <vt:lpstr>Extant Hominoid family tree</vt:lpstr>
      <vt:lpstr>Slide 8</vt:lpstr>
      <vt:lpstr>Human Evolution -- the short version</vt:lpstr>
      <vt:lpstr>Early Hominin sites</vt:lpstr>
      <vt:lpstr>Slide 11</vt:lpstr>
      <vt:lpstr>Slide 12</vt:lpstr>
      <vt:lpstr>Advantages of bipedalism</vt:lpstr>
      <vt:lpstr>Slide 14</vt:lpstr>
      <vt:lpstr>Sahelanthropus tchadensis</vt:lpstr>
      <vt:lpstr>Slide 16</vt:lpstr>
      <vt:lpstr>Orrorin tugenensis</vt:lpstr>
      <vt:lpstr>Slide 18</vt:lpstr>
      <vt:lpstr>Ardipithecus</vt:lpstr>
      <vt:lpstr>Slide 20</vt:lpstr>
      <vt:lpstr>Australopithecus characteristics</vt:lpstr>
      <vt:lpstr>Analysis of Early Hominins</vt:lpstr>
      <vt:lpstr>Analysis of Early Hominins</vt:lpstr>
      <vt:lpstr>Analysis of Early Hominins</vt:lpstr>
      <vt:lpstr>Australopithecus anamensis</vt:lpstr>
      <vt:lpstr>Slide 26</vt:lpstr>
      <vt:lpstr>Australopithecus afarensis</vt:lpstr>
      <vt:lpstr>Slide 28</vt:lpstr>
      <vt:lpstr>Australopithecus africanus</vt:lpstr>
      <vt:lpstr>Robust Australopithecines</vt:lpstr>
      <vt:lpstr>Slide 31</vt:lpstr>
      <vt:lpstr>Paranthropus aethiopicus</vt:lpstr>
      <vt:lpstr>Slide 33</vt:lpstr>
      <vt:lpstr>Australopithecus garhi</vt:lpstr>
      <vt:lpstr>Possible evolutionary links</vt:lpstr>
      <vt:lpstr>Homo characteristics</vt:lpstr>
      <vt:lpstr>Slide 37</vt:lpstr>
      <vt:lpstr>Kenyanthropus rudolfensis</vt:lpstr>
      <vt:lpstr>Slide 39</vt:lpstr>
      <vt:lpstr>Homo habilis</vt:lpstr>
      <vt:lpstr>Slide 41</vt:lpstr>
      <vt:lpstr>Homo ergaster</vt:lpstr>
      <vt:lpstr>Slide 43</vt:lpstr>
      <vt:lpstr>Homo georgicus</vt:lpstr>
      <vt:lpstr>Slide 45</vt:lpstr>
      <vt:lpstr>Homo erectus </vt:lpstr>
      <vt:lpstr>Slide 47</vt:lpstr>
      <vt:lpstr>Homo floresiensis</vt:lpstr>
      <vt:lpstr>Slide 49</vt:lpstr>
      <vt:lpstr>Homo cepranensis</vt:lpstr>
      <vt:lpstr>Slide 51</vt:lpstr>
      <vt:lpstr>Homo antecessor</vt:lpstr>
      <vt:lpstr>Slide 53</vt:lpstr>
      <vt:lpstr>Homo heidelbergensis</vt:lpstr>
      <vt:lpstr>Homo sapiens [archaic]</vt:lpstr>
      <vt:lpstr>Slide 56</vt:lpstr>
      <vt:lpstr>Homo sapiens neanderthalensis</vt:lpstr>
      <vt:lpstr>Slide 58</vt:lpstr>
      <vt:lpstr>Homo sapiens sapiens</vt:lpstr>
      <vt:lpstr>Let’s recap</vt:lpstr>
      <vt:lpstr>Slide 61</vt:lpstr>
      <vt:lpstr>Slide 62</vt:lpstr>
      <vt:lpstr>What is the origin of the many different groups of humans, with their anatomical differences, that are now distributed around the world?</vt:lpstr>
      <vt:lpstr>Two major hypotheses</vt:lpstr>
      <vt:lpstr>The Multiregional Hypothesis</vt:lpstr>
      <vt:lpstr>The Out-of-Africa Hypothesis</vt:lpstr>
      <vt:lpstr>An Alternative Out-of-Africa Hypothesis</vt:lpstr>
      <vt:lpstr>Stand by for genetic data to elucidate this question.</vt:lpstr>
      <vt:lpstr>To play around with these ideas see: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Hominin Evolution</dc:title>
  <dc:creator>Sean Pitman</dc:creator>
  <cp:lastModifiedBy>Sean Pitman</cp:lastModifiedBy>
  <cp:revision>1</cp:revision>
  <dcterms:created xsi:type="dcterms:W3CDTF">2009-06-02T03:31:50Z</dcterms:created>
  <dcterms:modified xsi:type="dcterms:W3CDTF">2009-06-02T03:32:27Z</dcterms:modified>
</cp:coreProperties>
</file>