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CFFE2-AB67-48D2-86A9-46E40AA4DEF7}" type="datetimeFigureOut">
              <a:rPr lang="en-US" smtClean="0"/>
              <a:t>6/1/2009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7F135AA-8C82-4921-B922-E88D0F144F2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8"/>
          <p:cNvSpPr>
            <a:spLocks noGrp="1" noChangeArrowheads="1"/>
          </p:cNvSpPr>
          <p:nvPr>
            <p:ph type="sldNum" sz="quarter"/>
          </p:nvPr>
        </p:nvSpPr>
        <p:spPr>
          <a:noFill/>
        </p:spPr>
        <p:txBody>
          <a:bodyPr/>
          <a:lstStyle/>
          <a:p>
            <a:fld id="{A4289B28-2237-480A-B731-B075D8731BBB}" type="slidenum">
              <a:rPr lang="en-GB"/>
              <a:pPr/>
              <a:t>1</a:t>
            </a:fld>
            <a:endParaRPr lang="en-GB"/>
          </a:p>
        </p:txBody>
      </p:sp>
      <p:sp>
        <p:nvSpPr>
          <p:cNvPr id="286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2867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8"/>
          <p:cNvSpPr>
            <a:spLocks noGrp="1" noChangeArrowheads="1"/>
          </p:cNvSpPr>
          <p:nvPr>
            <p:ph type="sldNum" sz="quarter"/>
          </p:nvPr>
        </p:nvSpPr>
        <p:spPr>
          <a:noFill/>
        </p:spPr>
        <p:txBody>
          <a:bodyPr/>
          <a:lstStyle/>
          <a:p>
            <a:fld id="{B2E70C7B-9137-4DBF-94DA-905D8F558DB8}" type="slidenum">
              <a:rPr lang="en-GB"/>
              <a:pPr/>
              <a:t>10</a:t>
            </a:fld>
            <a:endParaRPr lang="en-GB"/>
          </a:p>
        </p:txBody>
      </p:sp>
      <p:sp>
        <p:nvSpPr>
          <p:cNvPr id="471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710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8"/>
          <p:cNvSpPr>
            <a:spLocks noGrp="1" noChangeArrowheads="1"/>
          </p:cNvSpPr>
          <p:nvPr>
            <p:ph type="sldNum" sz="quarter"/>
          </p:nvPr>
        </p:nvSpPr>
        <p:spPr>
          <a:noFill/>
        </p:spPr>
        <p:txBody>
          <a:bodyPr/>
          <a:lstStyle/>
          <a:p>
            <a:fld id="{35057EAE-5A53-42EF-8AD2-4D31D01AE305}" type="slidenum">
              <a:rPr lang="en-GB"/>
              <a:pPr/>
              <a:t>11</a:t>
            </a:fld>
            <a:endParaRPr lang="en-GB"/>
          </a:p>
        </p:txBody>
      </p:sp>
      <p:sp>
        <p:nvSpPr>
          <p:cNvPr id="4915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915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8"/>
          <p:cNvSpPr>
            <a:spLocks noGrp="1" noChangeArrowheads="1"/>
          </p:cNvSpPr>
          <p:nvPr>
            <p:ph type="sldNum" sz="quarter"/>
          </p:nvPr>
        </p:nvSpPr>
        <p:spPr>
          <a:noFill/>
        </p:spPr>
        <p:txBody>
          <a:bodyPr/>
          <a:lstStyle/>
          <a:p>
            <a:fld id="{03299FB4-83A9-40AC-9F88-CDB54F09DBD3}" type="slidenum">
              <a:rPr lang="en-GB"/>
              <a:pPr/>
              <a:t>12</a:t>
            </a:fld>
            <a:endParaRPr lang="en-GB"/>
          </a:p>
        </p:txBody>
      </p:sp>
      <p:sp>
        <p:nvSpPr>
          <p:cNvPr id="512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5120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8"/>
          <p:cNvSpPr>
            <a:spLocks noGrp="1" noChangeArrowheads="1"/>
          </p:cNvSpPr>
          <p:nvPr>
            <p:ph type="sldNum" sz="quarter"/>
          </p:nvPr>
        </p:nvSpPr>
        <p:spPr>
          <a:noFill/>
        </p:spPr>
        <p:txBody>
          <a:bodyPr/>
          <a:lstStyle/>
          <a:p>
            <a:fld id="{96B56A3A-9595-4B6C-8A99-A3A6ED36D5B7}" type="slidenum">
              <a:rPr lang="en-GB"/>
              <a:pPr/>
              <a:t>13</a:t>
            </a:fld>
            <a:endParaRPr lang="en-GB"/>
          </a:p>
        </p:txBody>
      </p:sp>
      <p:sp>
        <p:nvSpPr>
          <p:cNvPr id="5325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5325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8"/>
          <p:cNvSpPr>
            <a:spLocks noGrp="1" noChangeArrowheads="1"/>
          </p:cNvSpPr>
          <p:nvPr>
            <p:ph type="sldNum" sz="quarter"/>
          </p:nvPr>
        </p:nvSpPr>
        <p:spPr>
          <a:noFill/>
        </p:spPr>
        <p:txBody>
          <a:bodyPr/>
          <a:lstStyle/>
          <a:p>
            <a:fld id="{DEE35303-52F6-47BF-B357-B16B2C6101F8}" type="slidenum">
              <a:rPr lang="en-GB"/>
              <a:pPr/>
              <a:t>14</a:t>
            </a:fld>
            <a:endParaRPr lang="en-GB"/>
          </a:p>
        </p:txBody>
      </p:sp>
      <p:sp>
        <p:nvSpPr>
          <p:cNvPr id="5529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5530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8"/>
          <p:cNvSpPr>
            <a:spLocks noGrp="1" noChangeArrowheads="1"/>
          </p:cNvSpPr>
          <p:nvPr>
            <p:ph type="sldNum" sz="quarter"/>
          </p:nvPr>
        </p:nvSpPr>
        <p:spPr>
          <a:noFill/>
        </p:spPr>
        <p:txBody>
          <a:bodyPr/>
          <a:lstStyle/>
          <a:p>
            <a:fld id="{2F224351-41A8-4CF7-9A33-600CEC403273}" type="slidenum">
              <a:rPr lang="en-GB"/>
              <a:pPr/>
              <a:t>15</a:t>
            </a:fld>
            <a:endParaRPr lang="en-GB"/>
          </a:p>
        </p:txBody>
      </p:sp>
      <p:sp>
        <p:nvSpPr>
          <p:cNvPr id="5734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5734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p:nvPr>
        </p:nvSpPr>
        <p:spPr>
          <a:noFill/>
        </p:spPr>
        <p:txBody>
          <a:bodyPr/>
          <a:lstStyle/>
          <a:p>
            <a:fld id="{B0940CEF-ED75-4C1A-B77B-46D4AA78BB98}" type="slidenum">
              <a:rPr lang="en-GB"/>
              <a:pPr/>
              <a:t>16</a:t>
            </a:fld>
            <a:endParaRPr lang="en-GB"/>
          </a:p>
        </p:txBody>
      </p:sp>
      <p:sp>
        <p:nvSpPr>
          <p:cNvPr id="5939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5939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8"/>
          <p:cNvSpPr>
            <a:spLocks noGrp="1" noChangeArrowheads="1"/>
          </p:cNvSpPr>
          <p:nvPr>
            <p:ph type="sldNum" sz="quarter"/>
          </p:nvPr>
        </p:nvSpPr>
        <p:spPr>
          <a:noFill/>
        </p:spPr>
        <p:txBody>
          <a:bodyPr/>
          <a:lstStyle/>
          <a:p>
            <a:fld id="{BBD98188-8059-4494-8313-F58F5FBC1B4F}" type="slidenum">
              <a:rPr lang="en-GB"/>
              <a:pPr/>
              <a:t>17</a:t>
            </a:fld>
            <a:endParaRPr lang="en-GB"/>
          </a:p>
        </p:txBody>
      </p:sp>
      <p:sp>
        <p:nvSpPr>
          <p:cNvPr id="614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144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8"/>
          <p:cNvSpPr>
            <a:spLocks noGrp="1" noChangeArrowheads="1"/>
          </p:cNvSpPr>
          <p:nvPr>
            <p:ph type="sldNum" sz="quarter"/>
          </p:nvPr>
        </p:nvSpPr>
        <p:spPr>
          <a:noFill/>
        </p:spPr>
        <p:txBody>
          <a:bodyPr/>
          <a:lstStyle/>
          <a:p>
            <a:fld id="{6EAC62B5-E87F-487C-A917-A57F39F90934}" type="slidenum">
              <a:rPr lang="en-GB"/>
              <a:pPr/>
              <a:t>18</a:t>
            </a:fld>
            <a:endParaRPr lang="en-GB"/>
          </a:p>
        </p:txBody>
      </p:sp>
      <p:sp>
        <p:nvSpPr>
          <p:cNvPr id="634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349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8"/>
          <p:cNvSpPr>
            <a:spLocks noGrp="1" noChangeArrowheads="1"/>
          </p:cNvSpPr>
          <p:nvPr>
            <p:ph type="sldNum" sz="quarter"/>
          </p:nvPr>
        </p:nvSpPr>
        <p:spPr>
          <a:noFill/>
        </p:spPr>
        <p:txBody>
          <a:bodyPr/>
          <a:lstStyle/>
          <a:p>
            <a:fld id="{8836DF79-9F0A-42F7-B154-EEF19EC5F58B}" type="slidenum">
              <a:rPr lang="en-GB"/>
              <a:pPr/>
              <a:t>19</a:t>
            </a:fld>
            <a:endParaRPr lang="en-GB"/>
          </a:p>
        </p:txBody>
      </p:sp>
      <p:sp>
        <p:nvSpPr>
          <p:cNvPr id="655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554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8"/>
          <p:cNvSpPr>
            <a:spLocks noGrp="1" noChangeArrowheads="1"/>
          </p:cNvSpPr>
          <p:nvPr>
            <p:ph type="sldNum" sz="quarter"/>
          </p:nvPr>
        </p:nvSpPr>
        <p:spPr>
          <a:noFill/>
        </p:spPr>
        <p:txBody>
          <a:bodyPr/>
          <a:lstStyle/>
          <a:p>
            <a:fld id="{99BD4663-2D85-414D-9BBE-79878558F049}" type="slidenum">
              <a:rPr lang="en-GB"/>
              <a:pPr/>
              <a:t>2</a:t>
            </a:fld>
            <a:endParaRPr lang="en-GB"/>
          </a:p>
        </p:txBody>
      </p:sp>
      <p:sp>
        <p:nvSpPr>
          <p:cNvPr id="30723"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072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8"/>
          <p:cNvSpPr>
            <a:spLocks noGrp="1" noChangeArrowheads="1"/>
          </p:cNvSpPr>
          <p:nvPr>
            <p:ph type="sldNum" sz="quarter"/>
          </p:nvPr>
        </p:nvSpPr>
        <p:spPr>
          <a:noFill/>
        </p:spPr>
        <p:txBody>
          <a:bodyPr/>
          <a:lstStyle/>
          <a:p>
            <a:fld id="{A95AC75D-0D81-4BA7-847E-4AAC90B6F121}" type="slidenum">
              <a:rPr lang="en-GB"/>
              <a:pPr/>
              <a:t>20</a:t>
            </a:fld>
            <a:endParaRPr lang="en-GB"/>
          </a:p>
        </p:txBody>
      </p:sp>
      <p:sp>
        <p:nvSpPr>
          <p:cNvPr id="6758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758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8"/>
          <p:cNvSpPr>
            <a:spLocks noGrp="1" noChangeArrowheads="1"/>
          </p:cNvSpPr>
          <p:nvPr>
            <p:ph type="sldNum" sz="quarter"/>
          </p:nvPr>
        </p:nvSpPr>
        <p:spPr>
          <a:noFill/>
        </p:spPr>
        <p:txBody>
          <a:bodyPr/>
          <a:lstStyle/>
          <a:p>
            <a:fld id="{88A0BB1D-4AC2-4562-AF45-BE08EF3A0F87}" type="slidenum">
              <a:rPr lang="en-GB"/>
              <a:pPr/>
              <a:t>21</a:t>
            </a:fld>
            <a:endParaRPr lang="en-GB"/>
          </a:p>
        </p:txBody>
      </p:sp>
      <p:sp>
        <p:nvSpPr>
          <p:cNvPr id="696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6963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8"/>
          <p:cNvSpPr>
            <a:spLocks noGrp="1" noChangeArrowheads="1"/>
          </p:cNvSpPr>
          <p:nvPr>
            <p:ph type="sldNum" sz="quarter"/>
          </p:nvPr>
        </p:nvSpPr>
        <p:spPr>
          <a:noFill/>
        </p:spPr>
        <p:txBody>
          <a:bodyPr/>
          <a:lstStyle/>
          <a:p>
            <a:fld id="{6E1BA23F-4A75-480B-9743-2D08F385AD76}" type="slidenum">
              <a:rPr lang="en-GB"/>
              <a:pPr/>
              <a:t>22</a:t>
            </a:fld>
            <a:endParaRPr lang="en-GB"/>
          </a:p>
        </p:txBody>
      </p:sp>
      <p:sp>
        <p:nvSpPr>
          <p:cNvPr id="7168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7168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8"/>
          <p:cNvSpPr>
            <a:spLocks noGrp="1" noChangeArrowheads="1"/>
          </p:cNvSpPr>
          <p:nvPr>
            <p:ph type="sldNum" sz="quarter"/>
          </p:nvPr>
        </p:nvSpPr>
        <p:spPr>
          <a:noFill/>
        </p:spPr>
        <p:txBody>
          <a:bodyPr/>
          <a:lstStyle/>
          <a:p>
            <a:fld id="{61475A31-20B0-4BD7-B8C2-1D2A2D329FF3}" type="slidenum">
              <a:rPr lang="en-GB"/>
              <a:pPr/>
              <a:t>23</a:t>
            </a:fld>
            <a:endParaRPr lang="en-GB"/>
          </a:p>
        </p:txBody>
      </p:sp>
      <p:sp>
        <p:nvSpPr>
          <p:cNvPr id="7373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7373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8"/>
          <p:cNvSpPr>
            <a:spLocks noGrp="1" noChangeArrowheads="1"/>
          </p:cNvSpPr>
          <p:nvPr>
            <p:ph type="sldNum" sz="quarter"/>
          </p:nvPr>
        </p:nvSpPr>
        <p:spPr>
          <a:noFill/>
        </p:spPr>
        <p:txBody>
          <a:bodyPr/>
          <a:lstStyle/>
          <a:p>
            <a:fld id="{1731D26D-8C61-4884-93D6-23CC117B68BE}" type="slidenum">
              <a:rPr lang="en-GB"/>
              <a:pPr/>
              <a:t>24</a:t>
            </a:fld>
            <a:endParaRPr lang="en-GB"/>
          </a:p>
        </p:txBody>
      </p:sp>
      <p:sp>
        <p:nvSpPr>
          <p:cNvPr id="7577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7578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8"/>
          <p:cNvSpPr>
            <a:spLocks noGrp="1" noChangeArrowheads="1"/>
          </p:cNvSpPr>
          <p:nvPr>
            <p:ph type="sldNum" sz="quarter"/>
          </p:nvPr>
        </p:nvSpPr>
        <p:spPr>
          <a:noFill/>
        </p:spPr>
        <p:txBody>
          <a:bodyPr/>
          <a:lstStyle/>
          <a:p>
            <a:fld id="{B4A3B03C-5BFD-4F1C-9D66-E5EE7646B008}" type="slidenum">
              <a:rPr lang="en-GB"/>
              <a:pPr/>
              <a:t>25</a:t>
            </a:fld>
            <a:endParaRPr lang="en-GB"/>
          </a:p>
        </p:txBody>
      </p:sp>
      <p:sp>
        <p:nvSpPr>
          <p:cNvPr id="7782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7782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8"/>
          <p:cNvSpPr>
            <a:spLocks noGrp="1" noChangeArrowheads="1"/>
          </p:cNvSpPr>
          <p:nvPr>
            <p:ph type="sldNum" sz="quarter"/>
          </p:nvPr>
        </p:nvSpPr>
        <p:spPr>
          <a:noFill/>
        </p:spPr>
        <p:txBody>
          <a:bodyPr/>
          <a:lstStyle/>
          <a:p>
            <a:fld id="{47D38AFC-7598-47AD-A618-B25EAD36C5A7}" type="slidenum">
              <a:rPr lang="en-GB"/>
              <a:pPr/>
              <a:t>26</a:t>
            </a:fld>
            <a:endParaRPr lang="en-GB"/>
          </a:p>
        </p:txBody>
      </p:sp>
      <p:sp>
        <p:nvSpPr>
          <p:cNvPr id="798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7987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8"/>
          <p:cNvSpPr>
            <a:spLocks noGrp="1" noChangeArrowheads="1"/>
          </p:cNvSpPr>
          <p:nvPr>
            <p:ph type="sldNum" sz="quarter"/>
          </p:nvPr>
        </p:nvSpPr>
        <p:spPr>
          <a:noFill/>
        </p:spPr>
        <p:txBody>
          <a:bodyPr/>
          <a:lstStyle/>
          <a:p>
            <a:fld id="{787FC09A-2616-44EA-9B2A-5C17BDF491F8}" type="slidenum">
              <a:rPr lang="en-GB"/>
              <a:pPr/>
              <a:t>27</a:t>
            </a:fld>
            <a:endParaRPr lang="en-GB"/>
          </a:p>
        </p:txBody>
      </p:sp>
      <p:sp>
        <p:nvSpPr>
          <p:cNvPr id="819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8192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8"/>
          <p:cNvSpPr>
            <a:spLocks noGrp="1" noChangeArrowheads="1"/>
          </p:cNvSpPr>
          <p:nvPr>
            <p:ph type="sldNum" sz="quarter"/>
          </p:nvPr>
        </p:nvSpPr>
        <p:spPr>
          <a:noFill/>
        </p:spPr>
        <p:txBody>
          <a:bodyPr/>
          <a:lstStyle/>
          <a:p>
            <a:fld id="{6717E0AF-B4F2-4514-8148-4F0320F813EF}" type="slidenum">
              <a:rPr lang="en-GB"/>
              <a:pPr/>
              <a:t>28</a:t>
            </a:fld>
            <a:endParaRPr lang="en-GB"/>
          </a:p>
        </p:txBody>
      </p:sp>
      <p:sp>
        <p:nvSpPr>
          <p:cNvPr id="8397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8397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8"/>
          <p:cNvSpPr>
            <a:spLocks noGrp="1" noChangeArrowheads="1"/>
          </p:cNvSpPr>
          <p:nvPr>
            <p:ph type="sldNum" sz="quarter"/>
          </p:nvPr>
        </p:nvSpPr>
        <p:spPr>
          <a:noFill/>
        </p:spPr>
        <p:txBody>
          <a:bodyPr/>
          <a:lstStyle/>
          <a:p>
            <a:fld id="{1BDAA96D-1FD1-43FB-B464-4736F2C8C998}" type="slidenum">
              <a:rPr lang="en-GB"/>
              <a:pPr/>
              <a:t>29</a:t>
            </a:fld>
            <a:endParaRPr lang="en-GB"/>
          </a:p>
        </p:txBody>
      </p:sp>
      <p:sp>
        <p:nvSpPr>
          <p:cNvPr id="8601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8602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8"/>
          <p:cNvSpPr>
            <a:spLocks noGrp="1" noChangeArrowheads="1"/>
          </p:cNvSpPr>
          <p:nvPr>
            <p:ph type="sldNum" sz="quarter"/>
          </p:nvPr>
        </p:nvSpPr>
        <p:spPr>
          <a:noFill/>
        </p:spPr>
        <p:txBody>
          <a:bodyPr/>
          <a:lstStyle/>
          <a:p>
            <a:fld id="{B1FB72DB-2698-4984-8A81-70A2EA42DE46}" type="slidenum">
              <a:rPr lang="en-GB"/>
              <a:pPr/>
              <a:t>3</a:t>
            </a:fld>
            <a:endParaRPr lang="en-GB"/>
          </a:p>
        </p:txBody>
      </p:sp>
      <p:sp>
        <p:nvSpPr>
          <p:cNvPr id="32771"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277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8"/>
          <p:cNvSpPr>
            <a:spLocks noGrp="1" noChangeArrowheads="1"/>
          </p:cNvSpPr>
          <p:nvPr>
            <p:ph type="sldNum" sz="quarter"/>
          </p:nvPr>
        </p:nvSpPr>
        <p:spPr>
          <a:noFill/>
        </p:spPr>
        <p:txBody>
          <a:bodyPr/>
          <a:lstStyle/>
          <a:p>
            <a:fld id="{BFD725D5-80A6-4E20-8623-507C3F67063B}" type="slidenum">
              <a:rPr lang="en-GB"/>
              <a:pPr/>
              <a:t>30</a:t>
            </a:fld>
            <a:endParaRPr lang="en-GB"/>
          </a:p>
        </p:txBody>
      </p:sp>
      <p:sp>
        <p:nvSpPr>
          <p:cNvPr id="880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8806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8"/>
          <p:cNvSpPr>
            <a:spLocks noGrp="1" noChangeArrowheads="1"/>
          </p:cNvSpPr>
          <p:nvPr>
            <p:ph type="sldNum" sz="quarter"/>
          </p:nvPr>
        </p:nvSpPr>
        <p:spPr>
          <a:noFill/>
        </p:spPr>
        <p:txBody>
          <a:bodyPr/>
          <a:lstStyle/>
          <a:p>
            <a:fld id="{1EE8737A-55C5-4DE0-84FF-46B8D46E294E}" type="slidenum">
              <a:rPr lang="en-GB"/>
              <a:pPr/>
              <a:t>31</a:t>
            </a:fld>
            <a:endParaRPr lang="en-GB"/>
          </a:p>
        </p:txBody>
      </p:sp>
      <p:sp>
        <p:nvSpPr>
          <p:cNvPr id="901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9011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8"/>
          <p:cNvSpPr>
            <a:spLocks noGrp="1" noChangeArrowheads="1"/>
          </p:cNvSpPr>
          <p:nvPr>
            <p:ph type="sldNum" sz="quarter"/>
          </p:nvPr>
        </p:nvSpPr>
        <p:spPr>
          <a:noFill/>
        </p:spPr>
        <p:txBody>
          <a:bodyPr/>
          <a:lstStyle/>
          <a:p>
            <a:fld id="{4E78FAAC-9B2F-4E92-9FBC-0C7BDB0BCCFA}" type="slidenum">
              <a:rPr lang="en-GB"/>
              <a:pPr/>
              <a:t>32</a:t>
            </a:fld>
            <a:endParaRPr lang="en-GB"/>
          </a:p>
        </p:txBody>
      </p:sp>
      <p:sp>
        <p:nvSpPr>
          <p:cNvPr id="921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9216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Rectangle 8"/>
          <p:cNvSpPr>
            <a:spLocks noGrp="1" noChangeArrowheads="1"/>
          </p:cNvSpPr>
          <p:nvPr>
            <p:ph type="sldNum" sz="quarter"/>
          </p:nvPr>
        </p:nvSpPr>
        <p:spPr>
          <a:noFill/>
        </p:spPr>
        <p:txBody>
          <a:bodyPr/>
          <a:lstStyle/>
          <a:p>
            <a:fld id="{575B7559-7575-4DBD-AACE-CA7100B702E8}" type="slidenum">
              <a:rPr lang="en-GB"/>
              <a:pPr/>
              <a:t>33</a:t>
            </a:fld>
            <a:endParaRPr lang="en-GB"/>
          </a:p>
        </p:txBody>
      </p:sp>
      <p:sp>
        <p:nvSpPr>
          <p:cNvPr id="9421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9421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6258" name="Rectangle 8"/>
          <p:cNvSpPr>
            <a:spLocks noGrp="1" noChangeArrowheads="1"/>
          </p:cNvSpPr>
          <p:nvPr>
            <p:ph type="sldNum" sz="quarter"/>
          </p:nvPr>
        </p:nvSpPr>
        <p:spPr>
          <a:noFill/>
        </p:spPr>
        <p:txBody>
          <a:bodyPr/>
          <a:lstStyle/>
          <a:p>
            <a:fld id="{15342F01-D79F-4286-96ED-13ECC383CFE8}" type="slidenum">
              <a:rPr lang="en-GB"/>
              <a:pPr/>
              <a:t>34</a:t>
            </a:fld>
            <a:endParaRPr lang="en-GB"/>
          </a:p>
        </p:txBody>
      </p:sp>
      <p:sp>
        <p:nvSpPr>
          <p:cNvPr id="962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9626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8"/>
          <p:cNvSpPr>
            <a:spLocks noGrp="1" noChangeArrowheads="1"/>
          </p:cNvSpPr>
          <p:nvPr>
            <p:ph type="sldNum" sz="quarter"/>
          </p:nvPr>
        </p:nvSpPr>
        <p:spPr>
          <a:noFill/>
        </p:spPr>
        <p:txBody>
          <a:bodyPr/>
          <a:lstStyle/>
          <a:p>
            <a:fld id="{A6112D8E-4C16-48E6-84BF-9E68F468C803}" type="slidenum">
              <a:rPr lang="en-GB"/>
              <a:pPr/>
              <a:t>35</a:t>
            </a:fld>
            <a:endParaRPr lang="en-GB"/>
          </a:p>
        </p:txBody>
      </p:sp>
      <p:sp>
        <p:nvSpPr>
          <p:cNvPr id="983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9830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8"/>
          <p:cNvSpPr>
            <a:spLocks noGrp="1" noChangeArrowheads="1"/>
          </p:cNvSpPr>
          <p:nvPr>
            <p:ph type="sldNum" sz="quarter"/>
          </p:nvPr>
        </p:nvSpPr>
        <p:spPr>
          <a:noFill/>
        </p:spPr>
        <p:txBody>
          <a:bodyPr/>
          <a:lstStyle/>
          <a:p>
            <a:fld id="{BB9D70C2-AD9D-4B9C-BBA8-2B61859203C8}" type="slidenum">
              <a:rPr lang="en-GB"/>
              <a:pPr/>
              <a:t>36</a:t>
            </a:fld>
            <a:endParaRPr lang="en-GB"/>
          </a:p>
        </p:txBody>
      </p:sp>
      <p:sp>
        <p:nvSpPr>
          <p:cNvPr id="10035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0035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Rectangle 8"/>
          <p:cNvSpPr>
            <a:spLocks noGrp="1" noChangeArrowheads="1"/>
          </p:cNvSpPr>
          <p:nvPr>
            <p:ph type="sldNum" sz="quarter"/>
          </p:nvPr>
        </p:nvSpPr>
        <p:spPr>
          <a:noFill/>
        </p:spPr>
        <p:txBody>
          <a:bodyPr/>
          <a:lstStyle/>
          <a:p>
            <a:fld id="{967DB5ED-26D2-4163-9C5B-2E605F5D8600}" type="slidenum">
              <a:rPr lang="en-GB"/>
              <a:pPr/>
              <a:t>37</a:t>
            </a:fld>
            <a:endParaRPr lang="en-GB"/>
          </a:p>
        </p:txBody>
      </p:sp>
      <p:sp>
        <p:nvSpPr>
          <p:cNvPr id="1024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0240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450" name="Rectangle 8"/>
          <p:cNvSpPr>
            <a:spLocks noGrp="1" noChangeArrowheads="1"/>
          </p:cNvSpPr>
          <p:nvPr>
            <p:ph type="sldNum" sz="quarter"/>
          </p:nvPr>
        </p:nvSpPr>
        <p:spPr>
          <a:noFill/>
        </p:spPr>
        <p:txBody>
          <a:bodyPr/>
          <a:lstStyle/>
          <a:p>
            <a:fld id="{EE6768B5-CE90-4066-B774-5EEA76F6518D}" type="slidenum">
              <a:rPr lang="en-GB"/>
              <a:pPr/>
              <a:t>38</a:t>
            </a:fld>
            <a:endParaRPr lang="en-GB"/>
          </a:p>
        </p:txBody>
      </p:sp>
      <p:sp>
        <p:nvSpPr>
          <p:cNvPr id="10445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0445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8"/>
          <p:cNvSpPr>
            <a:spLocks noGrp="1" noChangeArrowheads="1"/>
          </p:cNvSpPr>
          <p:nvPr>
            <p:ph type="sldNum" sz="quarter"/>
          </p:nvPr>
        </p:nvSpPr>
        <p:spPr>
          <a:noFill/>
        </p:spPr>
        <p:txBody>
          <a:bodyPr/>
          <a:lstStyle/>
          <a:p>
            <a:fld id="{4DE0A403-B2A2-4AA7-A3CC-D0476C9B24BB}" type="slidenum">
              <a:rPr lang="en-GB"/>
              <a:pPr/>
              <a:t>39</a:t>
            </a:fld>
            <a:endParaRPr lang="en-GB"/>
          </a:p>
        </p:txBody>
      </p:sp>
      <p:sp>
        <p:nvSpPr>
          <p:cNvPr id="10649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0650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8"/>
          <p:cNvSpPr>
            <a:spLocks noGrp="1" noChangeArrowheads="1"/>
          </p:cNvSpPr>
          <p:nvPr>
            <p:ph type="sldNum" sz="quarter"/>
          </p:nvPr>
        </p:nvSpPr>
        <p:spPr>
          <a:noFill/>
        </p:spPr>
        <p:txBody>
          <a:bodyPr/>
          <a:lstStyle/>
          <a:p>
            <a:fld id="{26F81637-8F89-4803-BEEB-55C4C1D5593F}" type="slidenum">
              <a:rPr lang="en-GB"/>
              <a:pPr/>
              <a:t>4</a:t>
            </a:fld>
            <a:endParaRPr lang="en-GB"/>
          </a:p>
        </p:txBody>
      </p:sp>
      <p:sp>
        <p:nvSpPr>
          <p:cNvPr id="34819"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482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8"/>
          <p:cNvSpPr>
            <a:spLocks noGrp="1" noChangeArrowheads="1"/>
          </p:cNvSpPr>
          <p:nvPr>
            <p:ph type="sldNum" sz="quarter"/>
          </p:nvPr>
        </p:nvSpPr>
        <p:spPr>
          <a:noFill/>
        </p:spPr>
        <p:txBody>
          <a:bodyPr/>
          <a:lstStyle/>
          <a:p>
            <a:fld id="{A6394EA5-FE41-447B-AE40-6D36EE82B673}" type="slidenum">
              <a:rPr lang="en-GB"/>
              <a:pPr/>
              <a:t>40</a:t>
            </a:fld>
            <a:endParaRPr lang="en-GB"/>
          </a:p>
        </p:txBody>
      </p:sp>
      <p:sp>
        <p:nvSpPr>
          <p:cNvPr id="10854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0854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8"/>
          <p:cNvSpPr>
            <a:spLocks noGrp="1" noChangeArrowheads="1"/>
          </p:cNvSpPr>
          <p:nvPr>
            <p:ph type="sldNum" sz="quarter"/>
          </p:nvPr>
        </p:nvSpPr>
        <p:spPr>
          <a:noFill/>
        </p:spPr>
        <p:txBody>
          <a:bodyPr/>
          <a:lstStyle/>
          <a:p>
            <a:fld id="{C2379EBA-8156-4D64-9246-F1B7F053AA42}" type="slidenum">
              <a:rPr lang="en-GB"/>
              <a:pPr/>
              <a:t>41</a:t>
            </a:fld>
            <a:endParaRPr lang="en-GB"/>
          </a:p>
        </p:txBody>
      </p:sp>
      <p:sp>
        <p:nvSpPr>
          <p:cNvPr id="11059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1059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8"/>
          <p:cNvSpPr>
            <a:spLocks noGrp="1" noChangeArrowheads="1"/>
          </p:cNvSpPr>
          <p:nvPr>
            <p:ph type="sldNum" sz="quarter"/>
          </p:nvPr>
        </p:nvSpPr>
        <p:spPr>
          <a:noFill/>
        </p:spPr>
        <p:txBody>
          <a:bodyPr/>
          <a:lstStyle/>
          <a:p>
            <a:fld id="{1839911D-9316-48D4-A0DD-A012D9C8B088}" type="slidenum">
              <a:rPr lang="en-GB"/>
              <a:pPr/>
              <a:t>42</a:t>
            </a:fld>
            <a:endParaRPr lang="en-GB"/>
          </a:p>
        </p:txBody>
      </p:sp>
      <p:sp>
        <p:nvSpPr>
          <p:cNvPr id="1126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1264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8"/>
          <p:cNvSpPr>
            <a:spLocks noGrp="1" noChangeArrowheads="1"/>
          </p:cNvSpPr>
          <p:nvPr>
            <p:ph type="sldNum" sz="quarter"/>
          </p:nvPr>
        </p:nvSpPr>
        <p:spPr>
          <a:noFill/>
        </p:spPr>
        <p:txBody>
          <a:bodyPr/>
          <a:lstStyle/>
          <a:p>
            <a:fld id="{56F4CB7B-A8D9-4A3D-BD6C-D40FD87DD6E6}" type="slidenum">
              <a:rPr lang="en-GB"/>
              <a:pPr/>
              <a:t>43</a:t>
            </a:fld>
            <a:endParaRPr lang="en-GB"/>
          </a:p>
        </p:txBody>
      </p:sp>
      <p:sp>
        <p:nvSpPr>
          <p:cNvPr id="1146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1469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8"/>
          <p:cNvSpPr>
            <a:spLocks noGrp="1" noChangeArrowheads="1"/>
          </p:cNvSpPr>
          <p:nvPr>
            <p:ph type="sldNum" sz="quarter"/>
          </p:nvPr>
        </p:nvSpPr>
        <p:spPr>
          <a:noFill/>
        </p:spPr>
        <p:txBody>
          <a:bodyPr/>
          <a:lstStyle/>
          <a:p>
            <a:fld id="{3A964B13-EEB1-4135-8113-E1C953212D25}" type="slidenum">
              <a:rPr lang="en-GB"/>
              <a:pPr/>
              <a:t>44</a:t>
            </a:fld>
            <a:endParaRPr lang="en-GB"/>
          </a:p>
        </p:txBody>
      </p:sp>
      <p:sp>
        <p:nvSpPr>
          <p:cNvPr id="1167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1674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8"/>
          <p:cNvSpPr>
            <a:spLocks noGrp="1" noChangeArrowheads="1"/>
          </p:cNvSpPr>
          <p:nvPr>
            <p:ph type="sldNum" sz="quarter"/>
          </p:nvPr>
        </p:nvSpPr>
        <p:spPr>
          <a:noFill/>
        </p:spPr>
        <p:txBody>
          <a:bodyPr/>
          <a:lstStyle/>
          <a:p>
            <a:fld id="{EBF6D286-DAF1-4C2F-83D8-CCA75EC529FF}" type="slidenum">
              <a:rPr lang="en-GB"/>
              <a:pPr/>
              <a:t>45</a:t>
            </a:fld>
            <a:endParaRPr lang="en-GB"/>
          </a:p>
        </p:txBody>
      </p:sp>
      <p:sp>
        <p:nvSpPr>
          <p:cNvPr id="11878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1878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8"/>
          <p:cNvSpPr>
            <a:spLocks noGrp="1" noChangeArrowheads="1"/>
          </p:cNvSpPr>
          <p:nvPr>
            <p:ph type="sldNum" sz="quarter"/>
          </p:nvPr>
        </p:nvSpPr>
        <p:spPr>
          <a:noFill/>
        </p:spPr>
        <p:txBody>
          <a:bodyPr/>
          <a:lstStyle/>
          <a:p>
            <a:fld id="{1FDF36E0-2053-42F1-BE5F-5BF73759FF61}" type="slidenum">
              <a:rPr lang="en-GB"/>
              <a:pPr/>
              <a:t>46</a:t>
            </a:fld>
            <a:endParaRPr lang="en-GB"/>
          </a:p>
        </p:txBody>
      </p:sp>
      <p:sp>
        <p:nvSpPr>
          <p:cNvPr id="12083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083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8"/>
          <p:cNvSpPr>
            <a:spLocks noGrp="1" noChangeArrowheads="1"/>
          </p:cNvSpPr>
          <p:nvPr>
            <p:ph type="sldNum" sz="quarter"/>
          </p:nvPr>
        </p:nvSpPr>
        <p:spPr>
          <a:noFill/>
        </p:spPr>
        <p:txBody>
          <a:bodyPr/>
          <a:lstStyle/>
          <a:p>
            <a:fld id="{5B737855-3871-4D14-87CB-32F85831C170}" type="slidenum">
              <a:rPr lang="en-GB"/>
              <a:pPr/>
              <a:t>47</a:t>
            </a:fld>
            <a:endParaRPr lang="en-GB"/>
          </a:p>
        </p:txBody>
      </p:sp>
      <p:sp>
        <p:nvSpPr>
          <p:cNvPr id="12288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288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8"/>
          <p:cNvSpPr>
            <a:spLocks noGrp="1" noChangeArrowheads="1"/>
          </p:cNvSpPr>
          <p:nvPr>
            <p:ph type="sldNum" sz="quarter"/>
          </p:nvPr>
        </p:nvSpPr>
        <p:spPr>
          <a:noFill/>
        </p:spPr>
        <p:txBody>
          <a:bodyPr/>
          <a:lstStyle/>
          <a:p>
            <a:fld id="{C1A7FEF5-9F5E-4989-B5A8-C7DFD6C44149}" type="slidenum">
              <a:rPr lang="en-GB"/>
              <a:pPr/>
              <a:t>48</a:t>
            </a:fld>
            <a:endParaRPr lang="en-GB"/>
          </a:p>
        </p:txBody>
      </p:sp>
      <p:sp>
        <p:nvSpPr>
          <p:cNvPr id="12493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493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8"/>
          <p:cNvSpPr>
            <a:spLocks noGrp="1" noChangeArrowheads="1"/>
          </p:cNvSpPr>
          <p:nvPr>
            <p:ph type="sldNum" sz="quarter"/>
          </p:nvPr>
        </p:nvSpPr>
        <p:spPr>
          <a:noFill/>
        </p:spPr>
        <p:txBody>
          <a:bodyPr/>
          <a:lstStyle/>
          <a:p>
            <a:fld id="{DCD8A2E9-8180-49FD-8811-FAE929157AAF}" type="slidenum">
              <a:rPr lang="en-GB"/>
              <a:pPr/>
              <a:t>49</a:t>
            </a:fld>
            <a:endParaRPr lang="en-GB"/>
          </a:p>
        </p:txBody>
      </p:sp>
      <p:sp>
        <p:nvSpPr>
          <p:cNvPr id="12697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698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8"/>
          <p:cNvSpPr>
            <a:spLocks noGrp="1" noChangeArrowheads="1"/>
          </p:cNvSpPr>
          <p:nvPr>
            <p:ph type="sldNum" sz="quarter"/>
          </p:nvPr>
        </p:nvSpPr>
        <p:spPr>
          <a:noFill/>
        </p:spPr>
        <p:txBody>
          <a:bodyPr/>
          <a:lstStyle/>
          <a:p>
            <a:fld id="{189EF756-3822-4ED5-A9D2-44879DCF1D7C}" type="slidenum">
              <a:rPr lang="en-GB"/>
              <a:pPr/>
              <a:t>5</a:t>
            </a:fld>
            <a:endParaRPr lang="en-GB"/>
          </a:p>
        </p:txBody>
      </p:sp>
      <p:sp>
        <p:nvSpPr>
          <p:cNvPr id="36867"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686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026" name="Rectangle 8"/>
          <p:cNvSpPr>
            <a:spLocks noGrp="1" noChangeArrowheads="1"/>
          </p:cNvSpPr>
          <p:nvPr>
            <p:ph type="sldNum" sz="quarter"/>
          </p:nvPr>
        </p:nvSpPr>
        <p:spPr>
          <a:noFill/>
        </p:spPr>
        <p:txBody>
          <a:bodyPr/>
          <a:lstStyle/>
          <a:p>
            <a:fld id="{4D13A597-5DAC-4E6C-AC67-DC9F1BCC5C84}" type="slidenum">
              <a:rPr lang="en-GB"/>
              <a:pPr/>
              <a:t>50</a:t>
            </a:fld>
            <a:endParaRPr lang="en-GB"/>
          </a:p>
        </p:txBody>
      </p:sp>
      <p:sp>
        <p:nvSpPr>
          <p:cNvPr id="12902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2902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8"/>
          <p:cNvSpPr>
            <a:spLocks noGrp="1" noChangeArrowheads="1"/>
          </p:cNvSpPr>
          <p:nvPr>
            <p:ph type="sldNum" sz="quarter"/>
          </p:nvPr>
        </p:nvSpPr>
        <p:spPr>
          <a:noFill/>
        </p:spPr>
        <p:txBody>
          <a:bodyPr/>
          <a:lstStyle/>
          <a:p>
            <a:fld id="{4D2A4DC9-A7BA-4729-B2E6-2FCC5D031E66}" type="slidenum">
              <a:rPr lang="en-GB"/>
              <a:pPr/>
              <a:t>51</a:t>
            </a:fld>
            <a:endParaRPr lang="en-GB"/>
          </a:p>
        </p:txBody>
      </p:sp>
      <p:sp>
        <p:nvSpPr>
          <p:cNvPr id="13107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107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8"/>
          <p:cNvSpPr>
            <a:spLocks noGrp="1" noChangeArrowheads="1"/>
          </p:cNvSpPr>
          <p:nvPr>
            <p:ph type="sldNum" sz="quarter"/>
          </p:nvPr>
        </p:nvSpPr>
        <p:spPr>
          <a:noFill/>
        </p:spPr>
        <p:txBody>
          <a:bodyPr/>
          <a:lstStyle/>
          <a:p>
            <a:fld id="{51E62A76-E011-406C-8C49-F97E881376EE}" type="slidenum">
              <a:rPr lang="en-GB"/>
              <a:pPr/>
              <a:t>52</a:t>
            </a:fld>
            <a:endParaRPr lang="en-GB"/>
          </a:p>
        </p:txBody>
      </p:sp>
      <p:sp>
        <p:nvSpPr>
          <p:cNvPr id="13312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312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8"/>
          <p:cNvSpPr>
            <a:spLocks noGrp="1" noChangeArrowheads="1"/>
          </p:cNvSpPr>
          <p:nvPr>
            <p:ph type="sldNum" sz="quarter"/>
          </p:nvPr>
        </p:nvSpPr>
        <p:spPr>
          <a:noFill/>
        </p:spPr>
        <p:txBody>
          <a:bodyPr/>
          <a:lstStyle/>
          <a:p>
            <a:fld id="{E413A616-ED5A-4E49-811F-8A46C815C4A1}" type="slidenum">
              <a:rPr lang="en-GB"/>
              <a:pPr/>
              <a:t>53</a:t>
            </a:fld>
            <a:endParaRPr lang="en-GB"/>
          </a:p>
        </p:txBody>
      </p:sp>
      <p:sp>
        <p:nvSpPr>
          <p:cNvPr id="13517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517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8"/>
          <p:cNvSpPr>
            <a:spLocks noGrp="1" noChangeArrowheads="1"/>
          </p:cNvSpPr>
          <p:nvPr>
            <p:ph type="sldNum" sz="quarter"/>
          </p:nvPr>
        </p:nvSpPr>
        <p:spPr>
          <a:noFill/>
        </p:spPr>
        <p:txBody>
          <a:bodyPr/>
          <a:lstStyle/>
          <a:p>
            <a:fld id="{655B68A5-5A3C-430F-8ACD-00FB68DD124E}" type="slidenum">
              <a:rPr lang="en-GB"/>
              <a:pPr/>
              <a:t>54</a:t>
            </a:fld>
            <a:endParaRPr lang="en-GB"/>
          </a:p>
        </p:txBody>
      </p:sp>
      <p:sp>
        <p:nvSpPr>
          <p:cNvPr id="13721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722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8"/>
          <p:cNvSpPr>
            <a:spLocks noGrp="1" noChangeArrowheads="1"/>
          </p:cNvSpPr>
          <p:nvPr>
            <p:ph type="sldNum" sz="quarter"/>
          </p:nvPr>
        </p:nvSpPr>
        <p:spPr>
          <a:noFill/>
        </p:spPr>
        <p:txBody>
          <a:bodyPr/>
          <a:lstStyle/>
          <a:p>
            <a:fld id="{EC9E060F-70AF-40CA-918D-B8485FAAD0AA}" type="slidenum">
              <a:rPr lang="en-GB"/>
              <a:pPr/>
              <a:t>55</a:t>
            </a:fld>
            <a:endParaRPr lang="en-GB"/>
          </a:p>
        </p:txBody>
      </p:sp>
      <p:sp>
        <p:nvSpPr>
          <p:cNvPr id="13926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3926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8"/>
          <p:cNvSpPr>
            <a:spLocks noGrp="1" noChangeArrowheads="1"/>
          </p:cNvSpPr>
          <p:nvPr>
            <p:ph type="sldNum" sz="quarter"/>
          </p:nvPr>
        </p:nvSpPr>
        <p:spPr>
          <a:noFill/>
        </p:spPr>
        <p:txBody>
          <a:bodyPr/>
          <a:lstStyle/>
          <a:p>
            <a:fld id="{076EC7A3-B4AE-4742-BAB6-0A22CF3C9645}" type="slidenum">
              <a:rPr lang="en-GB"/>
              <a:pPr/>
              <a:t>56</a:t>
            </a:fld>
            <a:endParaRPr lang="en-GB"/>
          </a:p>
        </p:txBody>
      </p:sp>
      <p:sp>
        <p:nvSpPr>
          <p:cNvPr id="14131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4131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8"/>
          <p:cNvSpPr>
            <a:spLocks noGrp="1" noChangeArrowheads="1"/>
          </p:cNvSpPr>
          <p:nvPr>
            <p:ph type="sldNum" sz="quarter"/>
          </p:nvPr>
        </p:nvSpPr>
        <p:spPr>
          <a:noFill/>
        </p:spPr>
        <p:txBody>
          <a:bodyPr/>
          <a:lstStyle/>
          <a:p>
            <a:fld id="{553D96EB-0C46-4D17-948C-03A8FD646AE8}" type="slidenum">
              <a:rPr lang="en-GB"/>
              <a:pPr/>
              <a:t>57</a:t>
            </a:fld>
            <a:endParaRPr lang="en-GB"/>
          </a:p>
        </p:txBody>
      </p:sp>
      <p:sp>
        <p:nvSpPr>
          <p:cNvPr id="14336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4336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5410" name="Rectangle 8"/>
          <p:cNvSpPr>
            <a:spLocks noGrp="1" noChangeArrowheads="1"/>
          </p:cNvSpPr>
          <p:nvPr>
            <p:ph type="sldNum" sz="quarter"/>
          </p:nvPr>
        </p:nvSpPr>
        <p:spPr>
          <a:noFill/>
        </p:spPr>
        <p:txBody>
          <a:bodyPr/>
          <a:lstStyle/>
          <a:p>
            <a:fld id="{AFB7481F-D014-4F78-B7FA-576B1683CCA9}" type="slidenum">
              <a:rPr lang="en-GB"/>
              <a:pPr/>
              <a:t>58</a:t>
            </a:fld>
            <a:endParaRPr lang="en-GB"/>
          </a:p>
        </p:txBody>
      </p:sp>
      <p:sp>
        <p:nvSpPr>
          <p:cNvPr id="14541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4541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8"/>
          <p:cNvSpPr>
            <a:spLocks noGrp="1" noChangeArrowheads="1"/>
          </p:cNvSpPr>
          <p:nvPr>
            <p:ph type="sldNum" sz="quarter"/>
          </p:nvPr>
        </p:nvSpPr>
        <p:spPr>
          <a:noFill/>
        </p:spPr>
        <p:txBody>
          <a:bodyPr/>
          <a:lstStyle/>
          <a:p>
            <a:fld id="{4271C923-1DC5-472D-85F4-BA175D05BA10}" type="slidenum">
              <a:rPr lang="en-GB"/>
              <a:pPr/>
              <a:t>59</a:t>
            </a:fld>
            <a:endParaRPr lang="en-GB"/>
          </a:p>
        </p:txBody>
      </p:sp>
      <p:sp>
        <p:nvSpPr>
          <p:cNvPr id="1474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4746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8"/>
          <p:cNvSpPr>
            <a:spLocks noGrp="1" noChangeArrowheads="1"/>
          </p:cNvSpPr>
          <p:nvPr>
            <p:ph type="sldNum" sz="quarter"/>
          </p:nvPr>
        </p:nvSpPr>
        <p:spPr>
          <a:noFill/>
        </p:spPr>
        <p:txBody>
          <a:bodyPr/>
          <a:lstStyle/>
          <a:p>
            <a:fld id="{723665D2-1D5F-43CE-8C76-6D275EEF4414}" type="slidenum">
              <a:rPr lang="en-GB"/>
              <a:pPr/>
              <a:t>6</a:t>
            </a:fld>
            <a:endParaRPr lang="en-GB"/>
          </a:p>
        </p:txBody>
      </p:sp>
      <p:sp>
        <p:nvSpPr>
          <p:cNvPr id="38915"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3891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9506" name="Rectangle 8"/>
          <p:cNvSpPr>
            <a:spLocks noGrp="1" noChangeArrowheads="1"/>
          </p:cNvSpPr>
          <p:nvPr>
            <p:ph type="sldNum" sz="quarter"/>
          </p:nvPr>
        </p:nvSpPr>
        <p:spPr>
          <a:noFill/>
        </p:spPr>
        <p:txBody>
          <a:bodyPr/>
          <a:lstStyle/>
          <a:p>
            <a:fld id="{8E97DBCF-F8A7-4412-BB84-6BB469499545}" type="slidenum">
              <a:rPr lang="en-GB"/>
              <a:pPr/>
              <a:t>60</a:t>
            </a:fld>
            <a:endParaRPr lang="en-GB"/>
          </a:p>
        </p:txBody>
      </p:sp>
      <p:sp>
        <p:nvSpPr>
          <p:cNvPr id="14950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4950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1554" name="Rectangle 8"/>
          <p:cNvSpPr>
            <a:spLocks noGrp="1" noChangeArrowheads="1"/>
          </p:cNvSpPr>
          <p:nvPr>
            <p:ph type="sldNum" sz="quarter"/>
          </p:nvPr>
        </p:nvSpPr>
        <p:spPr>
          <a:noFill/>
        </p:spPr>
        <p:txBody>
          <a:bodyPr/>
          <a:lstStyle/>
          <a:p>
            <a:fld id="{F53B6641-6D23-4DA0-8D83-D23FD9128E0C}" type="slidenum">
              <a:rPr lang="en-GB"/>
              <a:pPr/>
              <a:t>61</a:t>
            </a:fld>
            <a:endParaRPr lang="en-GB"/>
          </a:p>
        </p:txBody>
      </p:sp>
      <p:sp>
        <p:nvSpPr>
          <p:cNvPr id="15155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5155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02" name="Rectangle 8"/>
          <p:cNvSpPr>
            <a:spLocks noGrp="1" noChangeArrowheads="1"/>
          </p:cNvSpPr>
          <p:nvPr>
            <p:ph type="sldNum" sz="quarter"/>
          </p:nvPr>
        </p:nvSpPr>
        <p:spPr>
          <a:noFill/>
        </p:spPr>
        <p:txBody>
          <a:bodyPr/>
          <a:lstStyle/>
          <a:p>
            <a:fld id="{39A6CA09-3E22-43F0-A549-2F3FCCD1D6F1}" type="slidenum">
              <a:rPr lang="en-GB"/>
              <a:pPr/>
              <a:t>62</a:t>
            </a:fld>
            <a:endParaRPr lang="en-GB"/>
          </a:p>
        </p:txBody>
      </p:sp>
      <p:sp>
        <p:nvSpPr>
          <p:cNvPr id="15360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5360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8"/>
          <p:cNvSpPr>
            <a:spLocks noGrp="1" noChangeArrowheads="1"/>
          </p:cNvSpPr>
          <p:nvPr>
            <p:ph type="sldNum" sz="quarter"/>
          </p:nvPr>
        </p:nvSpPr>
        <p:spPr>
          <a:noFill/>
        </p:spPr>
        <p:txBody>
          <a:bodyPr/>
          <a:lstStyle/>
          <a:p>
            <a:fld id="{EFB7B655-3620-4D10-9347-13D050710BFE}" type="slidenum">
              <a:rPr lang="en-GB"/>
              <a:pPr/>
              <a:t>63</a:t>
            </a:fld>
            <a:endParaRPr lang="en-GB"/>
          </a:p>
        </p:txBody>
      </p:sp>
      <p:sp>
        <p:nvSpPr>
          <p:cNvPr id="15565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5565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8"/>
          <p:cNvSpPr>
            <a:spLocks noGrp="1" noChangeArrowheads="1"/>
          </p:cNvSpPr>
          <p:nvPr>
            <p:ph type="sldNum" sz="quarter"/>
          </p:nvPr>
        </p:nvSpPr>
        <p:spPr>
          <a:noFill/>
        </p:spPr>
        <p:txBody>
          <a:bodyPr/>
          <a:lstStyle/>
          <a:p>
            <a:fld id="{0E38356F-B2D4-46DF-9C4D-28E708AC1B42}" type="slidenum">
              <a:rPr lang="en-GB"/>
              <a:pPr/>
              <a:t>64</a:t>
            </a:fld>
            <a:endParaRPr lang="en-GB"/>
          </a:p>
        </p:txBody>
      </p:sp>
      <p:sp>
        <p:nvSpPr>
          <p:cNvPr id="15769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5770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8"/>
          <p:cNvSpPr>
            <a:spLocks noGrp="1" noChangeArrowheads="1"/>
          </p:cNvSpPr>
          <p:nvPr>
            <p:ph type="sldNum" sz="quarter"/>
          </p:nvPr>
        </p:nvSpPr>
        <p:spPr>
          <a:noFill/>
        </p:spPr>
        <p:txBody>
          <a:bodyPr/>
          <a:lstStyle/>
          <a:p>
            <a:fld id="{5B696283-37C0-4019-B0D4-47643249CCC5}" type="slidenum">
              <a:rPr lang="en-GB"/>
              <a:pPr/>
              <a:t>65</a:t>
            </a:fld>
            <a:endParaRPr lang="en-GB"/>
          </a:p>
        </p:txBody>
      </p:sp>
      <p:sp>
        <p:nvSpPr>
          <p:cNvPr id="159747"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59748"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Rectangle 8"/>
          <p:cNvSpPr>
            <a:spLocks noGrp="1" noChangeArrowheads="1"/>
          </p:cNvSpPr>
          <p:nvPr>
            <p:ph type="sldNum" sz="quarter"/>
          </p:nvPr>
        </p:nvSpPr>
        <p:spPr>
          <a:noFill/>
        </p:spPr>
        <p:txBody>
          <a:bodyPr/>
          <a:lstStyle/>
          <a:p>
            <a:fld id="{3C66C036-D7C9-42A7-96B4-AA5AF0C91B48}" type="slidenum">
              <a:rPr lang="en-GB"/>
              <a:pPr/>
              <a:t>66</a:t>
            </a:fld>
            <a:endParaRPr lang="en-GB"/>
          </a:p>
        </p:txBody>
      </p:sp>
      <p:sp>
        <p:nvSpPr>
          <p:cNvPr id="161795"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61796"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Rectangle 8"/>
          <p:cNvSpPr>
            <a:spLocks noGrp="1" noChangeArrowheads="1"/>
          </p:cNvSpPr>
          <p:nvPr>
            <p:ph type="sldNum" sz="quarter"/>
          </p:nvPr>
        </p:nvSpPr>
        <p:spPr>
          <a:noFill/>
        </p:spPr>
        <p:txBody>
          <a:bodyPr/>
          <a:lstStyle/>
          <a:p>
            <a:fld id="{79058C96-5EF9-4701-ACD1-BDA767F29B14}" type="slidenum">
              <a:rPr lang="en-GB"/>
              <a:pPr/>
              <a:t>67</a:t>
            </a:fld>
            <a:endParaRPr lang="en-GB"/>
          </a:p>
        </p:txBody>
      </p:sp>
      <p:sp>
        <p:nvSpPr>
          <p:cNvPr id="163843"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6384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Rectangle 8"/>
          <p:cNvSpPr>
            <a:spLocks noGrp="1" noChangeArrowheads="1"/>
          </p:cNvSpPr>
          <p:nvPr>
            <p:ph type="sldNum" sz="quarter"/>
          </p:nvPr>
        </p:nvSpPr>
        <p:spPr>
          <a:noFill/>
        </p:spPr>
        <p:txBody>
          <a:bodyPr/>
          <a:lstStyle/>
          <a:p>
            <a:fld id="{7BE125F5-7CB3-4BB7-BB65-688F47CA73B8}" type="slidenum">
              <a:rPr lang="en-GB"/>
              <a:pPr/>
              <a:t>68</a:t>
            </a:fld>
            <a:endParaRPr lang="en-GB"/>
          </a:p>
        </p:txBody>
      </p:sp>
      <p:sp>
        <p:nvSpPr>
          <p:cNvPr id="165891"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6589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Rectangle 8"/>
          <p:cNvSpPr>
            <a:spLocks noGrp="1" noChangeArrowheads="1"/>
          </p:cNvSpPr>
          <p:nvPr>
            <p:ph type="sldNum" sz="quarter"/>
          </p:nvPr>
        </p:nvSpPr>
        <p:spPr>
          <a:noFill/>
        </p:spPr>
        <p:txBody>
          <a:bodyPr/>
          <a:lstStyle/>
          <a:p>
            <a:fld id="{9B257278-414E-4473-B4D1-5C3AE72095A5}" type="slidenum">
              <a:rPr lang="en-GB"/>
              <a:pPr/>
              <a:t>69</a:t>
            </a:fld>
            <a:endParaRPr lang="en-GB"/>
          </a:p>
        </p:txBody>
      </p:sp>
      <p:sp>
        <p:nvSpPr>
          <p:cNvPr id="16793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16794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8"/>
          <p:cNvSpPr>
            <a:spLocks noGrp="1" noChangeArrowheads="1"/>
          </p:cNvSpPr>
          <p:nvPr>
            <p:ph type="sldNum" sz="quarter"/>
          </p:nvPr>
        </p:nvSpPr>
        <p:spPr>
          <a:noFill/>
        </p:spPr>
        <p:txBody>
          <a:bodyPr/>
          <a:lstStyle/>
          <a:p>
            <a:fld id="{DE9146CA-00A0-40AA-954F-716EB0EB09F6}" type="slidenum">
              <a:rPr lang="en-GB"/>
              <a:pPr/>
              <a:t>7</a:t>
            </a:fld>
            <a:endParaRPr lang="en-GB"/>
          </a:p>
        </p:txBody>
      </p:sp>
      <p:sp>
        <p:nvSpPr>
          <p:cNvPr id="40963"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0964"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8"/>
          <p:cNvSpPr>
            <a:spLocks noGrp="1" noChangeArrowheads="1"/>
          </p:cNvSpPr>
          <p:nvPr>
            <p:ph type="sldNum" sz="quarter"/>
          </p:nvPr>
        </p:nvSpPr>
        <p:spPr>
          <a:noFill/>
        </p:spPr>
        <p:txBody>
          <a:bodyPr/>
          <a:lstStyle/>
          <a:p>
            <a:fld id="{33CEF3A9-9863-4B6A-9785-692C133164B8}" type="slidenum">
              <a:rPr lang="en-GB"/>
              <a:pPr/>
              <a:t>8</a:t>
            </a:fld>
            <a:endParaRPr lang="en-GB"/>
          </a:p>
        </p:txBody>
      </p:sp>
      <p:sp>
        <p:nvSpPr>
          <p:cNvPr id="43011" name="Text Box 1"/>
          <p:cNvSpPr txBox="1">
            <a:spLocks noChangeArrowheads="1"/>
          </p:cNvSpPr>
          <p:nvPr/>
        </p:nvSpPr>
        <p:spPr bwMode="auto">
          <a:xfrm>
            <a:off x="0" y="695325"/>
            <a:ext cx="1588" cy="1588"/>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3012"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8"/>
          <p:cNvSpPr>
            <a:spLocks noGrp="1" noChangeArrowheads="1"/>
          </p:cNvSpPr>
          <p:nvPr>
            <p:ph type="sldNum" sz="quarter"/>
          </p:nvPr>
        </p:nvSpPr>
        <p:spPr>
          <a:noFill/>
        </p:spPr>
        <p:txBody>
          <a:bodyPr/>
          <a:lstStyle/>
          <a:p>
            <a:fld id="{56B7B88B-83BC-47AE-934B-5018CC3DA2F0}" type="slidenum">
              <a:rPr lang="en-GB"/>
              <a:pPr/>
              <a:t>9</a:t>
            </a:fld>
            <a:endParaRPr lang="en-GB"/>
          </a:p>
        </p:txBody>
      </p:sp>
      <p:sp>
        <p:nvSpPr>
          <p:cNvPr id="45059" name="Text Box 1"/>
          <p:cNvSpPr txBox="1">
            <a:spLocks noChangeArrowheads="1"/>
          </p:cNvSpPr>
          <p:nvPr/>
        </p:nvSpPr>
        <p:spPr bwMode="auto">
          <a:xfrm>
            <a:off x="1143000"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p>
        </p:txBody>
      </p:sp>
      <p:sp>
        <p:nvSpPr>
          <p:cNvPr id="45060" name="Text Box 2"/>
          <p:cNvSpPr txBox="1">
            <a:spLocks noChangeArrowheads="1"/>
          </p:cNvSpPr>
          <p:nvPr>
            <p:ph type="body"/>
          </p:nvPr>
        </p:nvSpPr>
        <p:spPr>
          <a:xfrm>
            <a:off x="685800" y="4343400"/>
            <a:ext cx="5484813" cy="4114800"/>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CAAB23-E0BD-4507-A1B1-CC2A7C0528A5}"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AAB23-E0BD-4507-A1B1-CC2A7C0528A5}"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AAB23-E0BD-4507-A1B1-CC2A7C0528A5}"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1844675"/>
            <a:ext cx="7769225" cy="1733550"/>
          </a:xfrm>
        </p:spPr>
        <p:txBody>
          <a:bodyPr/>
          <a:lstStyle/>
          <a:p>
            <a:r>
              <a:rPr lang="en-US" smtClean="0"/>
              <a:t>Click to edit Master title style</a:t>
            </a:r>
            <a:endParaRPr lang="en-US"/>
          </a:p>
        </p:txBody>
      </p:sp>
      <p:sp>
        <p:nvSpPr>
          <p:cNvPr id="3" name="Rectangle 218"/>
          <p:cNvSpPr>
            <a:spLocks noGrp="1" noChangeArrowheads="1"/>
          </p:cNvSpPr>
          <p:nvPr>
            <p:ph type="dt" idx="10"/>
          </p:nvPr>
        </p:nvSpPr>
        <p:spPr>
          <a:ln/>
        </p:spPr>
        <p:txBody>
          <a:bodyPr/>
          <a:lstStyle>
            <a:lvl1pPr>
              <a:defRPr/>
            </a:lvl1pPr>
          </a:lstStyle>
          <a:p>
            <a:endParaRPr lang="en-US"/>
          </a:p>
        </p:txBody>
      </p:sp>
      <p:sp>
        <p:nvSpPr>
          <p:cNvPr id="4" name="Rectangle 219"/>
          <p:cNvSpPr>
            <a:spLocks noGrp="1" noChangeArrowheads="1"/>
          </p:cNvSpPr>
          <p:nvPr>
            <p:ph type="ftr" idx="11"/>
          </p:nvPr>
        </p:nvSpPr>
        <p:spPr>
          <a:ln/>
        </p:spPr>
        <p:txBody>
          <a:bodyPr/>
          <a:lstStyle>
            <a:lvl1pPr>
              <a:defRPr/>
            </a:lvl1pPr>
          </a:lstStyle>
          <a:p>
            <a:endParaRPr lang="en-US"/>
          </a:p>
        </p:txBody>
      </p:sp>
      <p:sp>
        <p:nvSpPr>
          <p:cNvPr id="5" name="Rectangle 220"/>
          <p:cNvSpPr>
            <a:spLocks noGrp="1" noChangeArrowheads="1"/>
          </p:cNvSpPr>
          <p:nvPr>
            <p:ph type="sldNum" idx="12"/>
          </p:nvPr>
        </p:nvSpPr>
        <p:spPr>
          <a:ln/>
        </p:spPr>
        <p:txBody>
          <a:bodyPr/>
          <a:lstStyle>
            <a:lvl1pPr>
              <a:defRPr/>
            </a:lvl1pPr>
          </a:lstStyle>
          <a:p>
            <a:fld id="{D96BBC7D-7C37-4A97-B0A6-8C1B4C834AEE}"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CAAB23-E0BD-4507-A1B1-CC2A7C0528A5}"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CAAB23-E0BD-4507-A1B1-CC2A7C0528A5}" type="datetimeFigureOut">
              <a:rPr lang="en-US" smtClean="0"/>
              <a:t>6/1/2009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CAAB23-E0BD-4507-A1B1-CC2A7C0528A5}"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CAAB23-E0BD-4507-A1B1-CC2A7C0528A5}" type="datetimeFigureOut">
              <a:rPr lang="en-US" smtClean="0"/>
              <a:t>6/1/2009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CAAB23-E0BD-4507-A1B1-CC2A7C0528A5}" type="datetimeFigureOut">
              <a:rPr lang="en-US" smtClean="0"/>
              <a:t>6/1/2009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AAB23-E0BD-4507-A1B1-CC2A7C0528A5}" type="datetimeFigureOut">
              <a:rPr lang="en-US" smtClean="0"/>
              <a:t>6/1/2009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AAB23-E0BD-4507-A1B1-CC2A7C0528A5}"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CAAB23-E0BD-4507-A1B1-CC2A7C0528A5}" type="datetimeFigureOut">
              <a:rPr lang="en-US" smtClean="0"/>
              <a:t>6/1/2009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B3940F-ECFF-46CA-8B7F-CA45AAA8EC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AAB23-E0BD-4507-A1B1-CC2A7C0528A5}" type="datetimeFigureOut">
              <a:rPr lang="en-US" smtClean="0"/>
              <a:t>6/1/2009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3940F-ECFF-46CA-8B7F-CA45AAA8EC1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en.wikipedia.org/wiki/Image:Northern_icesheet_hg.pn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news.bbc.co.uk/2/hi/science/nature/5314592.st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gisp2.sr.unh.edu/DATA/Data.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Ice_core"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dx.doi.org/10.1038/nature02599" TargetMode="External"/><Relationship Id="rId4" Type="http://schemas.openxmlformats.org/officeDocument/2006/relationships/hyperlink" Target="http://en.wikipedia.org/wiki/Digital_object_identifier"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7" Type="http://schemas.openxmlformats.org/officeDocument/2006/relationships/image" Target="../media/image85.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4.jpeg"/><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Microsoft_Office_Excel_Chart1.xls"/></Relationships>
</file>

<file path=ppt/slides/_rels/slide6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6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9.xml.rels><?xml version="1.0" encoding="UTF-8" standalone="yes"?>
<Relationships xmlns="http://schemas.openxmlformats.org/package/2006/relationships"><Relationship Id="rId3" Type="http://schemas.openxmlformats.org/officeDocument/2006/relationships/hyperlink" Target="http://www.asa3.org/aSA/resources/Wiens.html"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hyperlink" Target="http://en.wikipedia.org/wiki/Ice_cor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pubs.usgs.gov/gip/geotime/time.html"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noChangeArrowheads="1"/>
          </p:cNvPicPr>
          <p:nvPr/>
        </p:nvPicPr>
        <p:blipFill>
          <a:blip r:embed="rId3"/>
          <a:srcRect/>
          <a:stretch>
            <a:fillRect/>
          </a:stretch>
        </p:blipFill>
        <p:spPr bwMode="auto">
          <a:xfrm>
            <a:off x="0" y="0"/>
            <a:ext cx="9144000" cy="6854825"/>
          </a:xfrm>
          <a:prstGeom prst="rect">
            <a:avLst/>
          </a:prstGeom>
          <a:noFill/>
          <a:ln w="9525">
            <a:noFill/>
            <a:round/>
            <a:headEnd/>
            <a:tailEnd/>
          </a:ln>
        </p:spPr>
      </p:pic>
      <p:sp>
        <p:nvSpPr>
          <p:cNvPr id="4098" name="Rectangle 2"/>
          <p:cNvSpPr>
            <a:spLocks noGrp="1" noChangeArrowheads="1"/>
          </p:cNvSpPr>
          <p:nvPr>
            <p:ph type="title"/>
          </p:nvPr>
        </p:nvSpPr>
        <p:spPr>
          <a:xfrm>
            <a:off x="0" y="38100"/>
            <a:ext cx="7467600" cy="17399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5400" smtClean="0"/>
              <a:t>Age of the Earth? Intro to ice cores</a:t>
            </a:r>
          </a:p>
        </p:txBody>
      </p:sp>
      <p:sp>
        <p:nvSpPr>
          <p:cNvPr id="4099" name="Rectangle 3"/>
          <p:cNvSpPr>
            <a:spLocks noGrp="1" noChangeArrowheads="1"/>
          </p:cNvSpPr>
          <p:nvPr>
            <p:ph type="subTitle" idx="4294967295"/>
          </p:nvPr>
        </p:nvSpPr>
        <p:spPr>
          <a:xfrm>
            <a:off x="1371600" y="5334000"/>
            <a:ext cx="6400800" cy="1524000"/>
          </a:xfrm>
        </p:spPr>
        <p:txBody>
          <a:bodyPr lIns="90000" tIns="46800" rIns="90000" bIns="46800"/>
          <a:lstStyle/>
          <a:p>
            <a:pPr marL="0" indent="0" algn="ctr" eaLnBrk="1" hangingPunct="1">
              <a:lnSpc>
                <a:spcPct val="90000"/>
              </a:lnSpc>
              <a:spcBef>
                <a:spcPts val="600"/>
              </a:spcBef>
              <a:buFont typeface="Wingdings" pitchFamily="-110"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smtClean="0"/>
              <a:t>Lee F Greer, PhD</a:t>
            </a:r>
          </a:p>
          <a:p>
            <a:pPr marL="0" indent="0" algn="ctr" eaLnBrk="1" hangingPunct="1">
              <a:lnSpc>
                <a:spcPct val="90000"/>
              </a:lnSpc>
              <a:spcBef>
                <a:spcPts val="600"/>
              </a:spcBef>
              <a:buFont typeface="Wingdings" pitchFamily="-110"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smtClean="0"/>
              <a:t>La Sierra University</a:t>
            </a:r>
          </a:p>
          <a:p>
            <a:pPr marL="0" indent="0" algn="ctr" eaLnBrk="1" hangingPunct="1">
              <a:lnSpc>
                <a:spcPct val="90000"/>
              </a:lnSpc>
              <a:spcBef>
                <a:spcPts val="600"/>
              </a:spcBef>
              <a:buFont typeface="Wingdings" pitchFamily="-110"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400" smtClean="0"/>
              <a:t>UNST / UHNR 404 (08 April 2009)‏</a:t>
            </a:r>
          </a:p>
        </p:txBody>
      </p:sp>
      <p:pic>
        <p:nvPicPr>
          <p:cNvPr id="27653" name="Picture 4"/>
          <p:cNvPicPr>
            <a:picLocks noChangeAspect="1" noChangeArrowheads="1"/>
          </p:cNvPicPr>
          <p:nvPr/>
        </p:nvPicPr>
        <p:blipFill>
          <a:blip r:embed="rId4"/>
          <a:srcRect/>
          <a:stretch>
            <a:fillRect/>
          </a:stretch>
        </p:blipFill>
        <p:spPr bwMode="auto">
          <a:xfrm>
            <a:off x="7480300" y="39688"/>
            <a:ext cx="1628775" cy="28479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noChangeArrowheads="1"/>
          </p:cNvPicPr>
          <p:nvPr/>
        </p:nvPicPr>
        <p:blipFill>
          <a:blip r:embed="rId3"/>
          <a:srcRect/>
          <a:stretch>
            <a:fillRect/>
          </a:stretch>
        </p:blipFill>
        <p:spPr bwMode="auto">
          <a:xfrm>
            <a:off x="3486150" y="1400175"/>
            <a:ext cx="6191250" cy="3095625"/>
          </a:xfrm>
          <a:prstGeom prst="rect">
            <a:avLst/>
          </a:prstGeom>
          <a:noFill/>
          <a:ln w="9525">
            <a:noFill/>
            <a:round/>
            <a:headEnd/>
            <a:tailEnd/>
          </a:ln>
        </p:spPr>
      </p:pic>
      <p:sp>
        <p:nvSpPr>
          <p:cNvPr id="13314" name="Rectangle 2"/>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Some hard cold facts</a:t>
            </a:r>
          </a:p>
        </p:txBody>
      </p:sp>
      <p:sp>
        <p:nvSpPr>
          <p:cNvPr id="13315" name="Rectangle 3"/>
          <p:cNvSpPr>
            <a:spLocks noGrp="1" noChangeArrowheads="1"/>
          </p:cNvSpPr>
          <p:nvPr>
            <p:ph type="body" idx="4294967295"/>
          </p:nvPr>
        </p:nvSpPr>
        <p:spPr>
          <a:xfrm>
            <a:off x="457200" y="1600200"/>
            <a:ext cx="8229600" cy="4533900"/>
          </a:xfrm>
        </p:spPr>
        <p:txBody>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asdf</a:t>
            </a:r>
          </a:p>
        </p:txBody>
      </p:sp>
      <p:pic>
        <p:nvPicPr>
          <p:cNvPr id="46085" name="Picture 4"/>
          <p:cNvPicPr>
            <a:picLocks noChangeAspect="1" noChangeArrowheads="1"/>
          </p:cNvPicPr>
          <p:nvPr/>
        </p:nvPicPr>
        <p:blipFill>
          <a:blip r:embed="rId4"/>
          <a:srcRect l="12502" t="10291" r="18750" b="18040"/>
          <a:stretch>
            <a:fillRect/>
          </a:stretch>
        </p:blipFill>
        <p:spPr bwMode="auto">
          <a:xfrm>
            <a:off x="0" y="1066800"/>
            <a:ext cx="4191000" cy="5638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6858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smtClean="0"/>
              <a:t>Imagining Earth’s ice from Southern California</a:t>
            </a:r>
          </a:p>
        </p:txBody>
      </p:sp>
      <p:sp>
        <p:nvSpPr>
          <p:cNvPr id="14338" name="Rectangle 2"/>
          <p:cNvSpPr>
            <a:spLocks noGrp="1" noChangeArrowheads="1"/>
          </p:cNvSpPr>
          <p:nvPr>
            <p:ph type="body" idx="4294967295"/>
          </p:nvPr>
        </p:nvSpPr>
        <p:spPr>
          <a:xfrm>
            <a:off x="457200" y="1600200"/>
            <a:ext cx="8229600" cy="4533900"/>
          </a:xfrm>
        </p:spPr>
        <p:txBody>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asdf</a:t>
            </a:r>
          </a:p>
        </p:txBody>
      </p:sp>
      <p:pic>
        <p:nvPicPr>
          <p:cNvPr id="48132" name="Picture 3"/>
          <p:cNvPicPr>
            <a:picLocks noChangeAspect="1" noChangeArrowheads="1"/>
          </p:cNvPicPr>
          <p:nvPr/>
        </p:nvPicPr>
        <p:blipFill>
          <a:blip r:embed="rId3"/>
          <a:srcRect/>
          <a:stretch>
            <a:fillRect/>
          </a:stretch>
        </p:blipFill>
        <p:spPr bwMode="auto">
          <a:xfrm>
            <a:off x="-768350" y="657225"/>
            <a:ext cx="4762500" cy="3571875"/>
          </a:xfrm>
          <a:prstGeom prst="rect">
            <a:avLst/>
          </a:prstGeom>
          <a:noFill/>
          <a:ln w="9525">
            <a:noFill/>
            <a:round/>
            <a:headEnd/>
            <a:tailEnd/>
          </a:ln>
        </p:spPr>
      </p:pic>
      <p:pic>
        <p:nvPicPr>
          <p:cNvPr id="48133" name="Picture 4"/>
          <p:cNvPicPr>
            <a:picLocks noChangeAspect="1" noChangeArrowheads="1"/>
          </p:cNvPicPr>
          <p:nvPr/>
        </p:nvPicPr>
        <p:blipFill>
          <a:blip r:embed="rId4"/>
          <a:srcRect/>
          <a:stretch>
            <a:fillRect/>
          </a:stretch>
        </p:blipFill>
        <p:spPr bwMode="auto">
          <a:xfrm>
            <a:off x="0" y="3505200"/>
            <a:ext cx="4762500" cy="3571875"/>
          </a:xfrm>
          <a:prstGeom prst="rect">
            <a:avLst/>
          </a:prstGeom>
          <a:noFill/>
          <a:ln w="9525">
            <a:noFill/>
            <a:round/>
            <a:headEnd/>
            <a:tailEnd/>
          </a:ln>
        </p:spPr>
      </p:pic>
      <p:pic>
        <p:nvPicPr>
          <p:cNvPr id="48134" name="Picture 5"/>
          <p:cNvPicPr>
            <a:picLocks noChangeAspect="1" noChangeArrowheads="1"/>
          </p:cNvPicPr>
          <p:nvPr/>
        </p:nvPicPr>
        <p:blipFill>
          <a:blip r:embed="rId5"/>
          <a:srcRect l="5002" t="19977" r="8751" b="13196"/>
          <a:stretch>
            <a:fillRect/>
          </a:stretch>
        </p:blipFill>
        <p:spPr bwMode="auto">
          <a:xfrm>
            <a:off x="3994150" y="879475"/>
            <a:ext cx="5257800" cy="5257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p:cNvSpPr>
            <a:spLocks noGrp="1" noChangeArrowheads="1"/>
          </p:cNvSpPr>
          <p:nvPr>
            <p:ph type="title" idx="4294967295"/>
          </p:nvPr>
        </p:nvSpPr>
        <p:spPr>
          <a:xfrm>
            <a:off x="0" y="0"/>
            <a:ext cx="91440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smtClean="0"/>
              <a:t>Pleistocene glacial maxima – “Ice Ages”</a:t>
            </a:r>
          </a:p>
        </p:txBody>
      </p:sp>
      <p:pic>
        <p:nvPicPr>
          <p:cNvPr id="50179" name="Picture 2"/>
          <p:cNvPicPr>
            <a:picLocks noChangeAspect="1" noChangeArrowheads="1"/>
          </p:cNvPicPr>
          <p:nvPr/>
        </p:nvPicPr>
        <p:blipFill>
          <a:blip r:embed="rId3"/>
          <a:srcRect/>
          <a:stretch>
            <a:fillRect/>
          </a:stretch>
        </p:blipFill>
        <p:spPr bwMode="auto">
          <a:xfrm>
            <a:off x="1828800" y="1066800"/>
            <a:ext cx="7315200" cy="5365750"/>
          </a:xfrm>
          <a:prstGeom prst="rect">
            <a:avLst/>
          </a:prstGeom>
          <a:noFill/>
          <a:ln w="9525">
            <a:noFill/>
            <a:round/>
            <a:headEnd/>
            <a:tailEnd/>
          </a:ln>
        </p:spPr>
      </p:pic>
      <p:sp>
        <p:nvSpPr>
          <p:cNvPr id="15363" name="Text Box 3"/>
          <p:cNvSpPr txBox="1">
            <a:spLocks noChangeArrowheads="1"/>
          </p:cNvSpPr>
          <p:nvPr/>
        </p:nvSpPr>
        <p:spPr bwMode="auto">
          <a:xfrm>
            <a:off x="1828800" y="6400800"/>
            <a:ext cx="7315200" cy="368300"/>
          </a:xfrm>
          <a:prstGeom prst="rect">
            <a:avLst/>
          </a:prstGeom>
          <a:noFill/>
          <a:ln w="9525">
            <a:noFill/>
            <a:round/>
            <a:headEnd/>
            <a:tailEnd/>
          </a:ln>
          <a:effectLst/>
        </p:spPr>
        <p:txBody>
          <a:bodyPr lIns="90000" tIns="46800" rIns="90000" bIns="46800">
            <a:spAutoFit/>
          </a:bodyPr>
          <a:lstStyle/>
          <a:p>
            <a:pPr algn="ctr">
              <a:lnSpc>
                <a:spcPct val="100000"/>
              </a:lnSpc>
              <a:spcBef>
                <a:spcPts val="450"/>
              </a:spcBef>
              <a:buClr>
                <a:srgbClr val="9999FF"/>
              </a:buClr>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CCCCFF"/>
                </a:solidFill>
                <a:effectLst>
                  <a:outerShdw blurRad="38100" dist="38100" dir="2700000" algn="tl">
                    <a:srgbClr val="000000"/>
                  </a:outerShdw>
                </a:effectLst>
                <a:hlinkClick r:id="rId4"/>
              </a:rPr>
              <a:t>http://en.wikipedia.org/wiki/Image:Northern_icesheet_hg.png</a:t>
            </a:r>
            <a:r>
              <a:rPr lang="en-GB">
                <a:solidFill>
                  <a:srgbClr val="FFFFFF"/>
                </a:solidFill>
                <a:effectLst>
                  <a:outerShdw blurRad="38100" dist="38100" dir="2700000" algn="tl">
                    <a:srgbClr val="000000"/>
                  </a:outerShdw>
                </a:effectLst>
              </a:rPr>
              <a:t> </a:t>
            </a:r>
          </a:p>
        </p:txBody>
      </p:sp>
      <p:sp>
        <p:nvSpPr>
          <p:cNvPr id="15364" name="Rectangle 4"/>
          <p:cNvSpPr>
            <a:spLocks noGrp="1" noChangeArrowheads="1"/>
          </p:cNvSpPr>
          <p:nvPr>
            <p:ph type="body" idx="4294967295"/>
          </p:nvPr>
        </p:nvSpPr>
        <p:spPr>
          <a:xfrm>
            <a:off x="0" y="1447800"/>
            <a:ext cx="2514600" cy="4857750"/>
          </a:xfrm>
          <a:solidFill>
            <a:srgbClr val="52527C"/>
          </a:solidFill>
        </p:spPr>
        <p:txBody>
          <a:bodyPr/>
          <a:lstStyle/>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1</a:t>
            </a:r>
            <a:r>
              <a:rPr lang="en-GB" sz="2000" baseline="30000" smtClean="0"/>
              <a:t>st</a:t>
            </a:r>
            <a:r>
              <a:rPr lang="en-GB" sz="2000" smtClean="0"/>
              <a:t>: Wisconsin – W</a:t>
            </a:r>
            <a:r>
              <a:rPr lang="en-GB" sz="2000" smtClean="0">
                <a:cs typeface="Arial" pitchFamily="34" charset="0"/>
              </a:rPr>
              <a:t>ü</a:t>
            </a:r>
            <a:r>
              <a:rPr lang="en-GB" sz="2000" smtClean="0"/>
              <a:t>rm (110-12 Kyr)‏</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2</a:t>
            </a:r>
            <a:r>
              <a:rPr lang="en-GB" sz="2000" baseline="30000" smtClean="0"/>
              <a:t>nd</a:t>
            </a:r>
            <a:r>
              <a:rPr lang="en-GB" sz="2000" smtClean="0"/>
              <a:t>: Illinoisian – Rissi (200-130 Kyr)‏</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3</a:t>
            </a:r>
            <a:r>
              <a:rPr lang="en-GB" sz="2000" baseline="30000" smtClean="0"/>
              <a:t>rd</a:t>
            </a:r>
            <a:r>
              <a:rPr lang="en-GB" sz="2000" smtClean="0"/>
              <a:t> – 6</a:t>
            </a:r>
            <a:r>
              <a:rPr lang="en-GB" sz="2000" baseline="30000" smtClean="0"/>
              <a:t>th</a:t>
            </a:r>
            <a:r>
              <a:rPr lang="en-GB" sz="2000" smtClean="0"/>
              <a:t>: Kansan – Mindel (four episodes peaking ~260, ~350, ~450, ~520 Kyr) </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7</a:t>
            </a:r>
            <a:r>
              <a:rPr lang="en-GB" sz="2000" baseline="30000" smtClean="0"/>
              <a:t>th</a:t>
            </a:r>
            <a:r>
              <a:rPr lang="en-GB" sz="2000" smtClean="0"/>
              <a:t>: Nebraskan – G</a:t>
            </a:r>
            <a:r>
              <a:rPr lang="en-GB" sz="2000" smtClean="0">
                <a:cs typeface="Arial" pitchFamily="34" charset="0"/>
              </a:rPr>
              <a:t>ü</a:t>
            </a:r>
            <a:r>
              <a:rPr lang="en-GB" sz="2000" smtClean="0"/>
              <a:t>nz (680-620 Kyr)‏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572000" y="190500"/>
            <a:ext cx="45720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Ice coring sites – North</a:t>
            </a:r>
          </a:p>
        </p:txBody>
      </p:sp>
      <p:sp>
        <p:nvSpPr>
          <p:cNvPr id="16386" name="Rectangle 2"/>
          <p:cNvSpPr>
            <a:spLocks noGrp="1" noChangeArrowheads="1"/>
          </p:cNvSpPr>
          <p:nvPr>
            <p:ph type="body" idx="4294967295"/>
          </p:nvPr>
        </p:nvSpPr>
        <p:spPr>
          <a:xfrm>
            <a:off x="4572000" y="1600200"/>
            <a:ext cx="41148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1" smtClean="0"/>
              <a:t>GRIP</a:t>
            </a:r>
            <a:r>
              <a:rPr lang="en-GB" sz="2000" smtClean="0"/>
              <a:t> – Greenland Ice core Project</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1" smtClean="0"/>
              <a:t>GISP2</a:t>
            </a:r>
            <a:r>
              <a:rPr lang="en-GB" sz="2000" smtClean="0"/>
              <a:t> – Greenland Ice Sheet Project 2</a:t>
            </a:r>
          </a:p>
        </p:txBody>
      </p:sp>
      <p:pic>
        <p:nvPicPr>
          <p:cNvPr id="52228" name="Picture 3"/>
          <p:cNvPicPr>
            <a:picLocks noChangeAspect="1" noChangeArrowheads="1"/>
          </p:cNvPicPr>
          <p:nvPr/>
        </p:nvPicPr>
        <p:blipFill>
          <a:blip r:embed="rId3"/>
          <a:srcRect/>
          <a:stretch>
            <a:fillRect/>
          </a:stretch>
        </p:blipFill>
        <p:spPr bwMode="auto">
          <a:xfrm>
            <a:off x="190500" y="414338"/>
            <a:ext cx="4305300" cy="6029325"/>
          </a:xfrm>
          <a:prstGeom prst="rect">
            <a:avLst/>
          </a:prstGeom>
          <a:noFill/>
          <a:ln w="9525">
            <a:noFill/>
            <a:round/>
            <a:headEnd/>
            <a:tailEnd/>
          </a:ln>
        </p:spPr>
      </p:pic>
      <p:pic>
        <p:nvPicPr>
          <p:cNvPr id="52229" name="Picture 4"/>
          <p:cNvPicPr>
            <a:picLocks noChangeAspect="1" noChangeArrowheads="1"/>
          </p:cNvPicPr>
          <p:nvPr/>
        </p:nvPicPr>
        <p:blipFill>
          <a:blip r:embed="rId4"/>
          <a:srcRect/>
          <a:stretch>
            <a:fillRect/>
          </a:stretch>
        </p:blipFill>
        <p:spPr bwMode="auto">
          <a:xfrm>
            <a:off x="4495800" y="4000500"/>
            <a:ext cx="4286250" cy="28575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3"/>
          <a:srcRect/>
          <a:stretch>
            <a:fillRect/>
          </a:stretch>
        </p:blipFill>
        <p:spPr bwMode="auto">
          <a:xfrm>
            <a:off x="0" y="2578100"/>
            <a:ext cx="5715000" cy="4279900"/>
          </a:xfrm>
          <a:prstGeom prst="rect">
            <a:avLst/>
          </a:prstGeom>
          <a:noFill/>
          <a:ln w="9525">
            <a:noFill/>
            <a:round/>
            <a:headEnd/>
            <a:tailEnd/>
          </a:ln>
        </p:spPr>
      </p:pic>
      <p:sp>
        <p:nvSpPr>
          <p:cNvPr id="17410" name="Rectangle 2"/>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Ice coring sites – South</a:t>
            </a:r>
          </a:p>
        </p:txBody>
      </p:sp>
      <p:pic>
        <p:nvPicPr>
          <p:cNvPr id="54276" name="Picture 3"/>
          <p:cNvPicPr>
            <a:picLocks noChangeAspect="1" noChangeArrowheads="1"/>
          </p:cNvPicPr>
          <p:nvPr/>
        </p:nvPicPr>
        <p:blipFill>
          <a:blip r:embed="rId4"/>
          <a:srcRect/>
          <a:stretch>
            <a:fillRect/>
          </a:stretch>
        </p:blipFill>
        <p:spPr bwMode="auto">
          <a:xfrm>
            <a:off x="3848100" y="2038350"/>
            <a:ext cx="5143500" cy="4667250"/>
          </a:xfrm>
          <a:prstGeom prst="rect">
            <a:avLst/>
          </a:prstGeom>
          <a:noFill/>
          <a:ln w="9525">
            <a:noFill/>
            <a:round/>
            <a:headEnd/>
            <a:tailEnd/>
          </a:ln>
        </p:spPr>
      </p:pic>
      <p:sp>
        <p:nvSpPr>
          <p:cNvPr id="17412" name="Rectangle 4"/>
          <p:cNvSpPr>
            <a:spLocks noGrp="1" noChangeArrowheads="1"/>
          </p:cNvSpPr>
          <p:nvPr>
            <p:ph type="body" idx="4294967295"/>
          </p:nvPr>
        </p:nvSpPr>
        <p:spPr>
          <a:xfrm>
            <a:off x="457200" y="1708150"/>
            <a:ext cx="8153400" cy="4533900"/>
          </a:xfrm>
        </p:spPr>
        <p:txBody>
          <a:bodyPr/>
          <a:lstStyle/>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EPICA – European Project for Ice Coring in Antarctica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Vostok</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Dome Concordia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1"/>
          <p:cNvSpPr>
            <a:spLocks noGrp="1" noChangeArrowheads="1"/>
          </p:cNvSpPr>
          <p:nvPr>
            <p:ph type="title" idx="4294967295"/>
          </p:nvPr>
        </p:nvSpPr>
        <p:spPr>
          <a:xfrm>
            <a:off x="4572000" y="0"/>
            <a:ext cx="441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Greenland ice</a:t>
            </a:r>
          </a:p>
        </p:txBody>
      </p:sp>
      <p:sp>
        <p:nvSpPr>
          <p:cNvPr id="18434" name="Rectangle 2"/>
          <p:cNvSpPr>
            <a:spLocks noGrp="1" noChangeArrowheads="1"/>
          </p:cNvSpPr>
          <p:nvPr>
            <p:ph type="body" idx="4294967295"/>
          </p:nvPr>
        </p:nvSpPr>
        <p:spPr>
          <a:xfrm>
            <a:off x="457200" y="1600200"/>
            <a:ext cx="8229600" cy="4533900"/>
          </a:xfrm>
        </p:spPr>
        <p:txBody>
          <a:bodyPr/>
          <a:lstStyle/>
          <a:p>
            <a:pPr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mtClean="0"/>
              <a:t>asdf</a:t>
            </a:r>
          </a:p>
        </p:txBody>
      </p:sp>
      <p:pic>
        <p:nvPicPr>
          <p:cNvPr id="56324" name="Picture 3"/>
          <p:cNvPicPr>
            <a:picLocks noChangeAspect="1" noChangeArrowheads="1"/>
          </p:cNvPicPr>
          <p:nvPr/>
        </p:nvPicPr>
        <p:blipFill>
          <a:blip r:embed="rId3"/>
          <a:srcRect l="6247" t="8354" r="13748" b="27722"/>
          <a:stretch>
            <a:fillRect/>
          </a:stretch>
        </p:blipFill>
        <p:spPr bwMode="auto">
          <a:xfrm>
            <a:off x="4343400" y="1219200"/>
            <a:ext cx="4876800" cy="5029200"/>
          </a:xfrm>
          <a:prstGeom prst="rect">
            <a:avLst/>
          </a:prstGeom>
          <a:noFill/>
          <a:ln w="9525">
            <a:noFill/>
            <a:round/>
            <a:headEnd/>
            <a:tailEnd/>
          </a:ln>
        </p:spPr>
      </p:pic>
      <p:pic>
        <p:nvPicPr>
          <p:cNvPr id="56325" name="Picture 4"/>
          <p:cNvPicPr>
            <a:picLocks noChangeAspect="1" noChangeArrowheads="1"/>
          </p:cNvPicPr>
          <p:nvPr/>
        </p:nvPicPr>
        <p:blipFill>
          <a:blip r:embed="rId4"/>
          <a:srcRect/>
          <a:stretch>
            <a:fillRect/>
          </a:stretch>
        </p:blipFill>
        <p:spPr bwMode="auto">
          <a:xfrm>
            <a:off x="190500" y="414338"/>
            <a:ext cx="4305300" cy="60293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457200" y="-9525"/>
            <a:ext cx="8229600" cy="7032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Ice core annual layers</a:t>
            </a:r>
          </a:p>
        </p:txBody>
      </p:sp>
      <p:sp>
        <p:nvSpPr>
          <p:cNvPr id="19458" name="Rectangle 2"/>
          <p:cNvSpPr>
            <a:spLocks noGrp="1" noChangeArrowheads="1"/>
          </p:cNvSpPr>
          <p:nvPr>
            <p:ph type="body" idx="4294967295"/>
          </p:nvPr>
        </p:nvSpPr>
        <p:spPr>
          <a:xfrm>
            <a:off x="457200" y="1600200"/>
            <a:ext cx="28194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Ice is deformable by compression</a:t>
            </a:r>
          </a:p>
        </p:txBody>
      </p:sp>
      <p:pic>
        <p:nvPicPr>
          <p:cNvPr id="58372" name="Picture 3"/>
          <p:cNvPicPr>
            <a:picLocks noChangeAspect="1" noChangeArrowheads="1"/>
          </p:cNvPicPr>
          <p:nvPr/>
        </p:nvPicPr>
        <p:blipFill>
          <a:blip r:embed="rId3"/>
          <a:srcRect l="5002" t="4845" r="1251" b="19006"/>
          <a:stretch>
            <a:fillRect/>
          </a:stretch>
        </p:blipFill>
        <p:spPr bwMode="auto">
          <a:xfrm>
            <a:off x="3276600" y="685800"/>
            <a:ext cx="5715000" cy="59912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Collection of Greenland snow</a:t>
            </a:r>
          </a:p>
        </p:txBody>
      </p:sp>
      <p:sp>
        <p:nvSpPr>
          <p:cNvPr id="20482" name="Rectangle 2"/>
          <p:cNvSpPr>
            <a:spLocks noGrp="1" noChangeArrowheads="1"/>
          </p:cNvSpPr>
          <p:nvPr>
            <p:ph type="body" idx="4294967295"/>
          </p:nvPr>
        </p:nvSpPr>
        <p:spPr>
          <a:xfrm>
            <a:off x="457200" y="6172200"/>
            <a:ext cx="8229600" cy="6477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Yearly average snowfall (in meters)‏</a:t>
            </a:r>
          </a:p>
        </p:txBody>
      </p:sp>
      <p:pic>
        <p:nvPicPr>
          <p:cNvPr id="60420" name="Picture 3"/>
          <p:cNvPicPr>
            <a:picLocks noChangeAspect="1" noChangeArrowheads="1"/>
          </p:cNvPicPr>
          <p:nvPr/>
        </p:nvPicPr>
        <p:blipFill>
          <a:blip r:embed="rId3"/>
          <a:srcRect/>
          <a:stretch>
            <a:fillRect/>
          </a:stretch>
        </p:blipFill>
        <p:spPr bwMode="auto">
          <a:xfrm>
            <a:off x="1143000" y="914400"/>
            <a:ext cx="6858000" cy="5257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
          <p:cNvSpPr>
            <a:spLocks noGrp="1" noChangeArrowheads="1"/>
          </p:cNvSpPr>
          <p:nvPr>
            <p:ph type="title" idx="4294967295"/>
          </p:nvPr>
        </p:nvSpPr>
        <p:spPr>
          <a:xfrm>
            <a:off x="0" y="190500"/>
            <a:ext cx="38862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From snow to ice layers</a:t>
            </a:r>
          </a:p>
        </p:txBody>
      </p:sp>
      <p:pic>
        <p:nvPicPr>
          <p:cNvPr id="62467" name="Picture 2"/>
          <p:cNvPicPr>
            <a:picLocks noChangeAspect="1" noChangeArrowheads="1"/>
          </p:cNvPicPr>
          <p:nvPr/>
        </p:nvPicPr>
        <p:blipFill>
          <a:blip r:embed="rId3"/>
          <a:srcRect l="6247" t="3508" r="8751" b="11259"/>
          <a:stretch>
            <a:fillRect/>
          </a:stretch>
        </p:blipFill>
        <p:spPr bwMode="auto">
          <a:xfrm>
            <a:off x="3886200" y="76200"/>
            <a:ext cx="5181600" cy="6705600"/>
          </a:xfrm>
          <a:prstGeom prst="rect">
            <a:avLst/>
          </a:prstGeom>
          <a:noFill/>
          <a:ln w="9525">
            <a:noFill/>
            <a:round/>
            <a:headEnd/>
            <a:tailEnd/>
          </a:ln>
        </p:spPr>
      </p:pic>
      <p:sp>
        <p:nvSpPr>
          <p:cNvPr id="21507" name="Rectangle 3"/>
          <p:cNvSpPr>
            <a:spLocks noGrp="1" noChangeArrowheads="1"/>
          </p:cNvSpPr>
          <p:nvPr>
            <p:ph type="body" idx="4294967295"/>
          </p:nvPr>
        </p:nvSpPr>
        <p:spPr>
          <a:xfrm>
            <a:off x="304800" y="1943100"/>
            <a:ext cx="34290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How do the ice layers in a continental ice sheet form?</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What happens as more is added?</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457200" y="190500"/>
            <a:ext cx="82296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Firn – snow-ice from former seasons</a:t>
            </a:r>
          </a:p>
        </p:txBody>
      </p:sp>
      <p:sp>
        <p:nvSpPr>
          <p:cNvPr id="22530" name="Rectangle 2"/>
          <p:cNvSpPr>
            <a:spLocks noGrp="1" noChangeArrowheads="1"/>
          </p:cNvSpPr>
          <p:nvPr>
            <p:ph type="body" idx="4294967295"/>
          </p:nvPr>
        </p:nvSpPr>
        <p:spPr>
          <a:xfrm>
            <a:off x="5029200" y="1600200"/>
            <a:ext cx="4114800" cy="4533900"/>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A scientist collecting snow and ice samples from the wall of a snow pit. Fresh snow can be seen at the surface and glacier ice at the bottom of the pit wall. The snow layers are composed of progressively denser firn. Taku Glacier, Juneau Icefield, Tongass National Forest, Alaska. </a:t>
            </a:r>
          </a:p>
        </p:txBody>
      </p:sp>
      <p:pic>
        <p:nvPicPr>
          <p:cNvPr id="64516" name="Picture 3"/>
          <p:cNvPicPr>
            <a:picLocks noChangeAspect="1" noChangeArrowheads="1"/>
          </p:cNvPicPr>
          <p:nvPr/>
        </p:nvPicPr>
        <p:blipFill>
          <a:blip r:embed="rId3"/>
          <a:srcRect/>
          <a:stretch>
            <a:fillRect/>
          </a:stretch>
        </p:blipFill>
        <p:spPr bwMode="auto">
          <a:xfrm>
            <a:off x="152400" y="1676400"/>
            <a:ext cx="4943475" cy="3352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228600" y="-38100"/>
            <a:ext cx="7086600" cy="831850"/>
          </a:xfrm>
        </p:spPr>
        <p:txBody>
          <a:bodyPr lIns="0" tIns="0" rIns="0" bIns="0"/>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How old is Earth &amp; life?</a:t>
            </a:r>
          </a:p>
        </p:txBody>
      </p:sp>
      <p:pic>
        <p:nvPicPr>
          <p:cNvPr id="29699" name="Picture 2"/>
          <p:cNvPicPr>
            <a:picLocks noChangeAspect="1" noChangeArrowheads="1"/>
          </p:cNvPicPr>
          <p:nvPr/>
        </p:nvPicPr>
        <p:blipFill>
          <a:blip r:embed="rId3"/>
          <a:srcRect/>
          <a:stretch>
            <a:fillRect/>
          </a:stretch>
        </p:blipFill>
        <p:spPr bwMode="auto">
          <a:xfrm>
            <a:off x="6351588" y="4583113"/>
            <a:ext cx="2952750" cy="2381250"/>
          </a:xfrm>
          <a:prstGeom prst="rect">
            <a:avLst/>
          </a:prstGeom>
          <a:noFill/>
          <a:ln w="9525">
            <a:noFill/>
            <a:round/>
            <a:headEnd/>
            <a:tailEnd/>
          </a:ln>
        </p:spPr>
      </p:pic>
      <p:pic>
        <p:nvPicPr>
          <p:cNvPr id="29700" name="Picture 3"/>
          <p:cNvPicPr>
            <a:picLocks noChangeAspect="1" noChangeArrowheads="1"/>
          </p:cNvPicPr>
          <p:nvPr/>
        </p:nvPicPr>
        <p:blipFill>
          <a:blip r:embed="rId4"/>
          <a:srcRect/>
          <a:stretch>
            <a:fillRect/>
          </a:stretch>
        </p:blipFill>
        <p:spPr bwMode="auto">
          <a:xfrm>
            <a:off x="7480300" y="39688"/>
            <a:ext cx="1628775" cy="2847975"/>
          </a:xfrm>
          <a:prstGeom prst="rect">
            <a:avLst/>
          </a:prstGeom>
          <a:noFill/>
          <a:ln w="9525">
            <a:noFill/>
            <a:round/>
            <a:headEnd/>
            <a:tailEnd/>
          </a:ln>
        </p:spPr>
      </p:pic>
      <p:sp>
        <p:nvSpPr>
          <p:cNvPr id="5124" name="Text Box 4"/>
          <p:cNvSpPr txBox="1">
            <a:spLocks noChangeArrowheads="1"/>
          </p:cNvSpPr>
          <p:nvPr/>
        </p:nvSpPr>
        <p:spPr bwMode="auto">
          <a:xfrm>
            <a:off x="169863" y="700088"/>
            <a:ext cx="7373937" cy="6157912"/>
          </a:xfrm>
          <a:prstGeom prst="rect">
            <a:avLst/>
          </a:prstGeom>
          <a:noFill/>
          <a:ln w="9525">
            <a:noFill/>
            <a:round/>
            <a:headEnd/>
            <a:tailEnd/>
          </a:ln>
          <a:effectLst/>
        </p:spPr>
        <p:txBody>
          <a:bodyPr lIns="0" tIns="0" rIns="0" bIns="0"/>
          <a:lstStyle/>
          <a:p>
            <a:pPr marL="338138" indent="-338138">
              <a:lnSpc>
                <a:spcPct val="124000"/>
              </a:lnSpc>
              <a:spcBef>
                <a:spcPts val="800"/>
              </a:spcBef>
              <a:buClr>
                <a:srgbClr val="FFFFCC"/>
              </a:buClr>
              <a:buSzPct val="60000"/>
              <a:buFont typeface="Wingdings" pitchFamily="-110" charset="2"/>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FFFFFF"/>
                </a:solidFill>
                <a:effectLst>
                  <a:outerShdw blurRad="38100" dist="38100" dir="2700000" algn="tl">
                    <a:srgbClr val="000000"/>
                  </a:outerShdw>
                </a:effectLst>
                <a:latin typeface="Verdana" pitchFamily="34" charset="0"/>
              </a:rPr>
              <a:t>Imagine the passage of time by an hourglass! The sand passes from the future into the past, until the hourglass runs out</a:t>
            </a:r>
          </a:p>
          <a:p>
            <a:pPr marL="338138" indent="-338138">
              <a:lnSpc>
                <a:spcPct val="124000"/>
              </a:lnSpc>
              <a:spcBef>
                <a:spcPts val="800"/>
              </a:spcBef>
              <a:buClr>
                <a:srgbClr val="FFFFCC"/>
              </a:buClr>
              <a:buSzPct val="60000"/>
              <a:buFont typeface="Wingdings" pitchFamily="-110" charset="2"/>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FFFFFF"/>
                </a:solidFill>
                <a:effectLst>
                  <a:outerShdw blurRad="38100" dist="38100" dir="2700000" algn="tl">
                    <a:srgbClr val="000000"/>
                  </a:outerShdw>
                </a:effectLst>
                <a:latin typeface="Verdana" pitchFamily="34" charset="0"/>
              </a:rPr>
              <a:t>Earth – many hourglasses running &amp; having run out </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Cycling of Earth's crust – separation of denser oceanic basaltic &amp; less dense continental granitic (~100s Myr to Byr)‏</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Radioactive decay – (a) extinct radionuclides (b) radiometric dating – crustal rocks &amp; solar system debris (~100s Myr to Byr)‏</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Episodic &amp; cyclic (seasonal, etc.) – ice cores, sediment varves &amp; isotopic layers (lake &amp; oceanic), tree rings, corals (few to 100s Kyr)‏</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Thermoluminescence &amp; electronic spin resonance changes from radioactivity (&lt;0.5 – ≤2 Myr)‏</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Cosmic-ray exposure times (~10 Myr – ~1 Byr) </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Life bracketed in time, 1000s of </a:t>
            </a:r>
            <a:r>
              <a:rPr lang="en-GB" sz="1600">
                <a:solidFill>
                  <a:srgbClr val="FFFFFF"/>
                </a:solidFill>
                <a:effectLst>
                  <a:outerShdw blurRad="38100" dist="38100" dir="2700000" algn="tl">
                    <a:srgbClr val="000000"/>
                  </a:outerShdw>
                </a:effectLst>
                <a:latin typeface="DejaVu Sans" pitchFamily="32" charset="0"/>
              </a:rPr>
              <a:t>changing </a:t>
            </a:r>
            <a:r>
              <a:rPr lang="en-GB" sz="1600">
                <a:solidFill>
                  <a:srgbClr val="FFFFFF"/>
                </a:solidFill>
                <a:effectLst>
                  <a:outerShdw blurRad="38100" dist="38100" dir="2700000" algn="tl">
                    <a:srgbClr val="000000"/>
                  </a:outerShdw>
                </a:effectLst>
                <a:latin typeface="Verdana" pitchFamily="34" charset="0"/>
              </a:rPr>
              <a:t>environmental horizons</a:t>
            </a:r>
          </a:p>
          <a:p>
            <a:pPr marL="738188" lvl="1" indent="-280988">
              <a:lnSpc>
                <a:spcPct val="124000"/>
              </a:lnSpc>
              <a:spcBef>
                <a:spcPts val="700"/>
              </a:spcBef>
              <a:buFont typeface="Verdana" pitchFamily="34" charset="0"/>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1600">
                <a:solidFill>
                  <a:srgbClr val="FFFFFF"/>
                </a:solidFill>
                <a:effectLst>
                  <a:outerShdw blurRad="38100" dist="38100" dir="2700000" algn="tl">
                    <a:srgbClr val="000000"/>
                  </a:outerShdw>
                </a:effectLst>
                <a:latin typeface="Verdana" pitchFamily="34" charset="0"/>
              </a:rPr>
              <a:t>Evidence of life going back now to more than 3.8 Byr</a:t>
            </a:r>
          </a:p>
        </p:txBody>
      </p:sp>
    </p:spTree>
  </p:cSld>
  <p:clrMapOvr>
    <a:masterClrMapping/>
  </p:clrMapOvr>
  <p:transition spd="med"/>
  <p:timing>
    <p:tnLst>
      <p:par>
        <p:cTn id="1" dur="indefinite"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additive="repl">
                                        <p:cTn id="6"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additive="repl">
                                        <p:cTn id="10"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additive="repl">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additive="repl">
                                        <p:cTn id="18"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additive="repl">
                                        <p:cTn id="22" dur="1" fill="hold">
                                          <p:stCondLst>
                                            <p:cond delay="0"/>
                                          </p:stCondLst>
                                        </p:cTn>
                                        <p:tgtEl>
                                          <p:spTgt spid="512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additive="repl">
                                        <p:cTn id="26" dur="1" fill="hold">
                                          <p:stCondLst>
                                            <p:cond delay="0"/>
                                          </p:stCondLst>
                                        </p:cTn>
                                        <p:tgtEl>
                                          <p:spTgt spid="512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additive="repl">
                                        <p:cTn id="30"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
          <p:cNvSpPr>
            <a:spLocks noGrp="1" noChangeArrowheads="1"/>
          </p:cNvSpPr>
          <p:nvPr>
            <p:ph type="title" idx="4294967295"/>
          </p:nvPr>
        </p:nvSpPr>
        <p:spPr>
          <a:xfrm>
            <a:off x="457200" y="52388"/>
            <a:ext cx="8229600" cy="1190625"/>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smtClean="0"/>
              <a:t>World War II “lost squadron” of P-38s</a:t>
            </a:r>
          </a:p>
        </p:txBody>
      </p:sp>
      <p:sp>
        <p:nvSpPr>
          <p:cNvPr id="23554" name="Rectangle 2"/>
          <p:cNvSpPr>
            <a:spLocks noGrp="1" noChangeArrowheads="1"/>
          </p:cNvSpPr>
          <p:nvPr>
            <p:ph type="body" idx="4294967295"/>
          </p:nvPr>
        </p:nvSpPr>
        <p:spPr>
          <a:xfrm>
            <a:off x="0" y="1492250"/>
            <a:ext cx="2971800" cy="4953000"/>
          </a:xfrm>
        </p:spPr>
        <p:txBody>
          <a:bodyPr/>
          <a:lstStyle/>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Young earth objection: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On surface then, under 100s ft of firn ice now – 17 m annual snows &amp; near edge of continental ice sheet (high re-melt)‏</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In central Greenland – ~1 m annual snows &amp; far greater stability</a:t>
            </a:r>
          </a:p>
        </p:txBody>
      </p:sp>
      <p:pic>
        <p:nvPicPr>
          <p:cNvPr id="66564" name="Picture 3"/>
          <p:cNvPicPr>
            <a:picLocks noChangeAspect="1" noChangeArrowheads="1"/>
          </p:cNvPicPr>
          <p:nvPr/>
        </p:nvPicPr>
        <p:blipFill>
          <a:blip r:embed="rId3"/>
          <a:srcRect/>
          <a:stretch>
            <a:fillRect/>
          </a:stretch>
        </p:blipFill>
        <p:spPr bwMode="auto">
          <a:xfrm>
            <a:off x="2894013" y="1343025"/>
            <a:ext cx="7620000" cy="49053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idx="4294967295"/>
          </p:nvPr>
        </p:nvSpPr>
        <p:spPr>
          <a:xfrm>
            <a:off x="457200" y="80963"/>
            <a:ext cx="8229600" cy="1312862"/>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Summer / Winter ice – </a:t>
            </a:r>
            <a:br>
              <a:rPr lang="en-GB" sz="4000" smtClean="0"/>
            </a:br>
            <a:r>
              <a:rPr lang="en-GB" sz="4000" smtClean="0"/>
              <a:t>How to tell the difference?</a:t>
            </a:r>
          </a:p>
        </p:txBody>
      </p:sp>
      <p:sp>
        <p:nvSpPr>
          <p:cNvPr id="24578" name="Rectangle 2"/>
          <p:cNvSpPr>
            <a:spLocks noGrp="1" noChangeArrowheads="1"/>
          </p:cNvSpPr>
          <p:nvPr>
            <p:ph type="body" idx="4294967295"/>
          </p:nvPr>
        </p:nvSpPr>
        <p:spPr>
          <a:xfrm>
            <a:off x="457200" y="1600200"/>
            <a:ext cx="8229600" cy="4533900"/>
          </a:xfrm>
        </p:spPr>
        <p:txBody>
          <a:bodyPr/>
          <a:lstStyle/>
          <a:p>
            <a:pPr algn="ct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asdf</a:t>
            </a:r>
          </a:p>
        </p:txBody>
      </p:sp>
      <p:pic>
        <p:nvPicPr>
          <p:cNvPr id="68612" name="Picture 3"/>
          <p:cNvPicPr>
            <a:picLocks noChangeAspect="1" noChangeArrowheads="1"/>
          </p:cNvPicPr>
          <p:nvPr/>
        </p:nvPicPr>
        <p:blipFill>
          <a:blip r:embed="rId3"/>
          <a:srcRect l="7500" t="8716" r="6247" b="27722"/>
          <a:stretch>
            <a:fillRect/>
          </a:stretch>
        </p:blipFill>
        <p:spPr bwMode="auto">
          <a:xfrm>
            <a:off x="1828800" y="1452563"/>
            <a:ext cx="5562600" cy="529113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25602" name="Rectangle 2"/>
          <p:cNvSpPr>
            <a:spLocks noGrp="1" noChangeArrowheads="1"/>
          </p:cNvSpPr>
          <p:nvPr>
            <p:ph type="body" idx="4294967295"/>
          </p:nvPr>
        </p:nvSpPr>
        <p:spPr>
          <a:xfrm>
            <a:off x="76200" y="1347788"/>
            <a:ext cx="3886200" cy="2355850"/>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Eccentricity (flexing of earth orbit ellipse) – 100 Kyr</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Obliquity (tilt of earth axis) – 41 Kyr</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Precession (rotation of earth axis) – 19-23 Kyr</a:t>
            </a:r>
          </a:p>
        </p:txBody>
      </p:sp>
      <p:pic>
        <p:nvPicPr>
          <p:cNvPr id="70660" name="Picture 3"/>
          <p:cNvPicPr>
            <a:picLocks noChangeAspect="1" noChangeArrowheads="1"/>
          </p:cNvPicPr>
          <p:nvPr/>
        </p:nvPicPr>
        <p:blipFill>
          <a:blip r:embed="rId3"/>
          <a:srcRect/>
          <a:stretch>
            <a:fillRect/>
          </a:stretch>
        </p:blipFill>
        <p:spPr bwMode="auto">
          <a:xfrm>
            <a:off x="3886200" y="3821113"/>
            <a:ext cx="5410200" cy="3036887"/>
          </a:xfrm>
          <a:prstGeom prst="rect">
            <a:avLst/>
          </a:prstGeom>
          <a:noFill/>
          <a:ln w="9525">
            <a:noFill/>
            <a:round/>
            <a:headEnd/>
            <a:tailEnd/>
          </a:ln>
        </p:spPr>
      </p:pic>
      <p:pic>
        <p:nvPicPr>
          <p:cNvPr id="70661" name="Picture 4"/>
          <p:cNvPicPr>
            <a:picLocks noChangeAspect="1" noChangeArrowheads="1"/>
          </p:cNvPicPr>
          <p:nvPr/>
        </p:nvPicPr>
        <p:blipFill>
          <a:blip r:embed="rId4"/>
          <a:srcRect/>
          <a:stretch>
            <a:fillRect/>
          </a:stretch>
        </p:blipFill>
        <p:spPr bwMode="auto">
          <a:xfrm>
            <a:off x="5867400" y="1219200"/>
            <a:ext cx="3276600" cy="1855788"/>
          </a:xfrm>
          <a:prstGeom prst="rect">
            <a:avLst/>
          </a:prstGeom>
          <a:noFill/>
          <a:ln w="9525">
            <a:noFill/>
            <a:round/>
            <a:headEnd/>
            <a:tailEnd/>
          </a:ln>
        </p:spPr>
      </p:pic>
      <p:pic>
        <p:nvPicPr>
          <p:cNvPr id="70662" name="Picture 5"/>
          <p:cNvPicPr>
            <a:picLocks noChangeAspect="1" noChangeArrowheads="1"/>
          </p:cNvPicPr>
          <p:nvPr/>
        </p:nvPicPr>
        <p:blipFill>
          <a:blip r:embed="rId5"/>
          <a:srcRect/>
          <a:stretch>
            <a:fillRect/>
          </a:stretch>
        </p:blipFill>
        <p:spPr bwMode="auto">
          <a:xfrm>
            <a:off x="0" y="3771900"/>
            <a:ext cx="4000500" cy="2705100"/>
          </a:xfrm>
          <a:prstGeom prst="rect">
            <a:avLst/>
          </a:prstGeom>
          <a:noFill/>
          <a:ln w="9525">
            <a:noFill/>
            <a:round/>
            <a:headEnd/>
            <a:tailEnd/>
          </a:ln>
        </p:spPr>
      </p:pic>
      <p:pic>
        <p:nvPicPr>
          <p:cNvPr id="70663" name="Picture 6"/>
          <p:cNvPicPr>
            <a:picLocks noChangeAspect="1" noChangeArrowheads="1"/>
          </p:cNvPicPr>
          <p:nvPr/>
        </p:nvPicPr>
        <p:blipFill>
          <a:blip r:embed="rId6"/>
          <a:srcRect/>
          <a:stretch>
            <a:fillRect/>
          </a:stretch>
        </p:blipFill>
        <p:spPr bwMode="auto">
          <a:xfrm>
            <a:off x="3902075" y="1219200"/>
            <a:ext cx="1965325" cy="2616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Grp="1" noChangeArrowheads="1"/>
          </p:cNvSpPr>
          <p:nvPr>
            <p:ph type="title" idx="4294967295"/>
          </p:nvPr>
        </p:nvSpPr>
        <p:spPr>
          <a:xfrm>
            <a:off x="457200" y="190500"/>
            <a:ext cx="82296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5 Myr climate record &amp; sun-earth cycles</a:t>
            </a:r>
          </a:p>
        </p:txBody>
      </p:sp>
      <p:pic>
        <p:nvPicPr>
          <p:cNvPr id="72707" name="Picture 2"/>
          <p:cNvPicPr>
            <a:picLocks noChangeAspect="1" noChangeArrowheads="1"/>
          </p:cNvPicPr>
          <p:nvPr/>
        </p:nvPicPr>
        <p:blipFill>
          <a:blip r:embed="rId3"/>
          <a:srcRect/>
          <a:stretch>
            <a:fillRect/>
          </a:stretch>
        </p:blipFill>
        <p:spPr bwMode="auto">
          <a:xfrm>
            <a:off x="0" y="2584450"/>
            <a:ext cx="9144000" cy="27495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noChangeArrowheads="1"/>
          </p:cNvPicPr>
          <p:nvPr/>
        </p:nvPicPr>
        <p:blipFill>
          <a:blip r:embed="rId3"/>
          <a:srcRect t="1427" r="1421" b="2853"/>
          <a:stretch>
            <a:fillRect/>
          </a:stretch>
        </p:blipFill>
        <p:spPr bwMode="auto">
          <a:xfrm>
            <a:off x="0" y="1689100"/>
            <a:ext cx="9144000" cy="4870450"/>
          </a:xfrm>
          <a:prstGeom prst="rect">
            <a:avLst/>
          </a:prstGeom>
          <a:noFill/>
          <a:ln w="9525">
            <a:noFill/>
            <a:round/>
            <a:headEnd/>
            <a:tailEnd/>
          </a:ln>
        </p:spPr>
      </p:pic>
      <p:sp>
        <p:nvSpPr>
          <p:cNvPr id="27650" name="Rectangle 2"/>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The “conveyor belt”</a:t>
            </a:r>
          </a:p>
        </p:txBody>
      </p:sp>
      <p:sp>
        <p:nvSpPr>
          <p:cNvPr id="27651" name="Rectangle 3"/>
          <p:cNvSpPr>
            <a:spLocks noGrp="1" noChangeArrowheads="1"/>
          </p:cNvSpPr>
          <p:nvPr>
            <p:ph type="body" idx="4294967295"/>
          </p:nvPr>
        </p:nvSpPr>
        <p:spPr>
          <a:xfrm>
            <a:off x="0" y="1295400"/>
            <a:ext cx="9144000" cy="55626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Simplified cycle (~1 Kyr) – N warming, slower belt </a:t>
            </a:r>
            <a:r>
              <a:rPr lang="en-GB" sz="2000" smtClean="0">
                <a:latin typeface="Wingdings" pitchFamily="-110" charset="2"/>
              </a:rPr>
              <a:t></a:t>
            </a:r>
            <a:r>
              <a:rPr lang="en-GB" sz="2000" smtClean="0"/>
              <a:t> colder</a:t>
            </a:r>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algn="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solidFill>
                  <a:srgbClr val="52527C"/>
                </a:solidFill>
              </a:rPr>
              <a:t>Alley, 2000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What’s in ice core layers?</a:t>
            </a:r>
          </a:p>
        </p:txBody>
      </p:sp>
      <p:sp>
        <p:nvSpPr>
          <p:cNvPr id="28674" name="Rectangle 2"/>
          <p:cNvSpPr>
            <a:spLocks noGrp="1" noChangeArrowheads="1"/>
          </p:cNvSpPr>
          <p:nvPr>
            <p:ph type="body" idx="4294967295"/>
          </p:nvPr>
        </p:nvSpPr>
        <p:spPr>
          <a:xfrm>
            <a:off x="144463" y="1600200"/>
            <a:ext cx="3276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Traces trapped in ice</a:t>
            </a:r>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20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600" smtClean="0"/>
              <a:t>“Like tiny time capsules, bubbles trap ancient samples of atmosphere”</a:t>
            </a:r>
          </a:p>
          <a:p>
            <a:pPr eaLnBrk="1" hangingPunct="1">
              <a:lnSpc>
                <a:spcPct val="100000"/>
              </a:lnSpc>
              <a:spcBef>
                <a:spcPts val="600"/>
              </a:spcBef>
              <a:buSzPct val="229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solidFill>
                  <a:srgbClr val="CCCCFF"/>
                </a:solidFill>
                <a:hlinkClick r:id="rId3"/>
              </a:rPr>
              <a:t>http://news.bbc.co.uk/2/hi/science/nature/5314592.stm</a:t>
            </a:r>
            <a:r>
              <a:rPr lang="en-GB" sz="1400" smtClean="0"/>
              <a:t> </a:t>
            </a:r>
          </a:p>
        </p:txBody>
      </p:sp>
      <p:pic>
        <p:nvPicPr>
          <p:cNvPr id="76804" name="Picture 3"/>
          <p:cNvPicPr>
            <a:picLocks noChangeAspect="1" noChangeArrowheads="1"/>
          </p:cNvPicPr>
          <p:nvPr/>
        </p:nvPicPr>
        <p:blipFill>
          <a:blip r:embed="rId4"/>
          <a:srcRect l="7500" t="6415" r="5002" b="21912"/>
          <a:stretch>
            <a:fillRect/>
          </a:stretch>
        </p:blipFill>
        <p:spPr bwMode="auto">
          <a:xfrm>
            <a:off x="3636963" y="1111250"/>
            <a:ext cx="5334000" cy="5638800"/>
          </a:xfrm>
          <a:prstGeom prst="rect">
            <a:avLst/>
          </a:prstGeom>
          <a:noFill/>
          <a:ln w="9525">
            <a:noFill/>
            <a:round/>
            <a:headEnd/>
            <a:tailEnd/>
          </a:ln>
        </p:spPr>
      </p:pic>
      <p:pic>
        <p:nvPicPr>
          <p:cNvPr id="76805" name="Picture 4"/>
          <p:cNvPicPr>
            <a:picLocks noChangeAspect="1" noChangeArrowheads="1"/>
          </p:cNvPicPr>
          <p:nvPr/>
        </p:nvPicPr>
        <p:blipFill>
          <a:blip r:embed="rId5"/>
          <a:srcRect/>
          <a:stretch>
            <a:fillRect/>
          </a:stretch>
        </p:blipFill>
        <p:spPr bwMode="auto">
          <a:xfrm>
            <a:off x="731838" y="3200400"/>
            <a:ext cx="1933575" cy="1447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457200" y="7620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Types of data from ice cores</a:t>
            </a:r>
          </a:p>
        </p:txBody>
      </p:sp>
      <p:sp>
        <p:nvSpPr>
          <p:cNvPr id="29698" name="Rectangle 2"/>
          <p:cNvSpPr>
            <a:spLocks noGrp="1" noChangeArrowheads="1"/>
          </p:cNvSpPr>
          <p:nvPr>
            <p:ph type="body" idx="4294967295"/>
          </p:nvPr>
        </p:nvSpPr>
        <p:spPr>
          <a:xfrm>
            <a:off x="457200" y="1600200"/>
            <a:ext cx="28194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Geochronology implications are of broad interest across the board</a:t>
            </a:r>
          </a:p>
        </p:txBody>
      </p:sp>
      <p:pic>
        <p:nvPicPr>
          <p:cNvPr id="78852" name="Picture 3"/>
          <p:cNvPicPr>
            <a:picLocks noChangeAspect="1" noChangeArrowheads="1"/>
          </p:cNvPicPr>
          <p:nvPr/>
        </p:nvPicPr>
        <p:blipFill>
          <a:blip r:embed="rId3"/>
          <a:srcRect l="6247" t="15135" r="3749" b="14165"/>
          <a:stretch>
            <a:fillRect/>
          </a:stretch>
        </p:blipFill>
        <p:spPr bwMode="auto">
          <a:xfrm>
            <a:off x="3429000" y="1223963"/>
            <a:ext cx="5486400" cy="5562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Paleothermometry</a:t>
            </a:r>
          </a:p>
        </p:txBody>
      </p:sp>
      <p:sp>
        <p:nvSpPr>
          <p:cNvPr id="30722" name="Rectangle 2"/>
          <p:cNvSpPr>
            <a:spLocks noGrp="1" noChangeArrowheads="1"/>
          </p:cNvSpPr>
          <p:nvPr>
            <p:ph type="body" idx="4294967295"/>
          </p:nvPr>
        </p:nvSpPr>
        <p:spPr>
          <a:xfrm>
            <a:off x="0" y="1600200"/>
            <a:ext cx="37338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Historical &amp; Prehistorical records</a:t>
            </a:r>
          </a:p>
        </p:txBody>
      </p:sp>
      <p:pic>
        <p:nvPicPr>
          <p:cNvPr id="80900" name="Picture 3"/>
          <p:cNvPicPr>
            <a:picLocks noChangeAspect="1" noChangeArrowheads="1"/>
          </p:cNvPicPr>
          <p:nvPr/>
        </p:nvPicPr>
        <p:blipFill>
          <a:blip r:embed="rId3"/>
          <a:srcRect l="5002" t="13557" r="6247" b="13799"/>
          <a:stretch>
            <a:fillRect/>
          </a:stretch>
        </p:blipFill>
        <p:spPr bwMode="auto">
          <a:xfrm>
            <a:off x="3505200" y="1066800"/>
            <a:ext cx="5410200" cy="5715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Grp="1" noChangeArrowheads="1"/>
          </p:cNvSpPr>
          <p:nvPr>
            <p:ph type="title" idx="4294967295"/>
          </p:nvPr>
        </p:nvSpPr>
        <p:spPr>
          <a:xfrm>
            <a:off x="457200" y="-1588"/>
            <a:ext cx="8229600" cy="763588"/>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Ice sheet paleothermometry</a:t>
            </a:r>
          </a:p>
        </p:txBody>
      </p:sp>
      <p:sp>
        <p:nvSpPr>
          <p:cNvPr id="31746" name="Rectangle 2"/>
          <p:cNvSpPr>
            <a:spLocks noGrp="1" noChangeArrowheads="1"/>
          </p:cNvSpPr>
          <p:nvPr>
            <p:ph type="body" idx="4294967295"/>
          </p:nvPr>
        </p:nvSpPr>
        <p:spPr>
          <a:xfrm>
            <a:off x="0" y="4710113"/>
            <a:ext cx="3429000" cy="17145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Objection: Isotopes will diffuse so rapidly as to be of little use.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Data show otherwise</a:t>
            </a:r>
          </a:p>
        </p:txBody>
      </p:sp>
      <p:pic>
        <p:nvPicPr>
          <p:cNvPr id="82948" name="Picture 3"/>
          <p:cNvPicPr>
            <a:picLocks noChangeAspect="1" noChangeArrowheads="1"/>
          </p:cNvPicPr>
          <p:nvPr/>
        </p:nvPicPr>
        <p:blipFill>
          <a:blip r:embed="rId3"/>
          <a:srcRect l="5002" t="13557" r="2498" b="9320"/>
          <a:stretch>
            <a:fillRect/>
          </a:stretch>
        </p:blipFill>
        <p:spPr bwMode="auto">
          <a:xfrm>
            <a:off x="3429000" y="725488"/>
            <a:ext cx="5638800" cy="6067425"/>
          </a:xfrm>
          <a:prstGeom prst="rect">
            <a:avLst/>
          </a:prstGeom>
          <a:noFill/>
          <a:ln w="9525">
            <a:noFill/>
            <a:round/>
            <a:headEnd/>
            <a:tailEnd/>
          </a:ln>
        </p:spPr>
      </p:pic>
      <p:pic>
        <p:nvPicPr>
          <p:cNvPr id="82949" name="Picture 4"/>
          <p:cNvPicPr>
            <a:picLocks noChangeAspect="1" noChangeArrowheads="1"/>
          </p:cNvPicPr>
          <p:nvPr/>
        </p:nvPicPr>
        <p:blipFill>
          <a:blip r:embed="rId4"/>
          <a:srcRect/>
          <a:stretch>
            <a:fillRect/>
          </a:stretch>
        </p:blipFill>
        <p:spPr bwMode="auto">
          <a:xfrm>
            <a:off x="609600" y="838200"/>
            <a:ext cx="2187575" cy="3581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1"/>
          <p:cNvPicPr>
            <a:picLocks noChangeAspect="1" noChangeArrowheads="1"/>
          </p:cNvPicPr>
          <p:nvPr/>
        </p:nvPicPr>
        <p:blipFill>
          <a:blip r:embed="rId3"/>
          <a:srcRect r="2498" b="20946"/>
          <a:stretch>
            <a:fillRect/>
          </a:stretch>
        </p:blipFill>
        <p:spPr bwMode="auto">
          <a:xfrm>
            <a:off x="3048000" y="638175"/>
            <a:ext cx="5943600" cy="6219825"/>
          </a:xfrm>
          <a:prstGeom prst="rect">
            <a:avLst/>
          </a:prstGeom>
          <a:noFill/>
          <a:ln w="9525">
            <a:noFill/>
            <a:round/>
            <a:headEnd/>
            <a:tailEnd/>
          </a:ln>
        </p:spPr>
      </p:pic>
      <p:sp>
        <p:nvSpPr>
          <p:cNvPr id="32770" name="Rectangle 2"/>
          <p:cNvSpPr>
            <a:spLocks noGrp="1" noChangeArrowheads="1"/>
          </p:cNvSpPr>
          <p:nvPr>
            <p:ph type="title" idx="4294967295"/>
          </p:nvPr>
        </p:nvSpPr>
        <p:spPr>
          <a:xfrm>
            <a:off x="457200" y="-9525"/>
            <a:ext cx="8229600" cy="7032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Greenland</a:t>
            </a:r>
          </a:p>
        </p:txBody>
      </p:sp>
      <p:sp>
        <p:nvSpPr>
          <p:cNvPr id="32771" name="Rectangle 3"/>
          <p:cNvSpPr>
            <a:spLocks noGrp="1" noChangeArrowheads="1"/>
          </p:cNvSpPr>
          <p:nvPr>
            <p:ph type="body" idx="4294967295"/>
          </p:nvPr>
        </p:nvSpPr>
        <p:spPr>
          <a:xfrm>
            <a:off x="0" y="1600200"/>
            <a:ext cx="30480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European </a:t>
            </a:r>
            <a:r>
              <a:rPr lang="en-GB" sz="2000" b="1" smtClean="0"/>
              <a:t>Greenland Ice Core Project</a:t>
            </a:r>
            <a:r>
              <a:rPr lang="en-GB" sz="2000" smtClean="0"/>
              <a:t> (</a:t>
            </a:r>
            <a:r>
              <a:rPr lang="en-GB" sz="2000" b="1" smtClean="0"/>
              <a:t>GRIP</a:t>
            </a:r>
            <a:r>
              <a:rPr lang="en-GB" sz="2000" smtClean="0"/>
              <a:t>) &amp; </a:t>
            </a:r>
            <a:r>
              <a:rPr lang="en-GB" sz="2000" b="1" smtClean="0"/>
              <a:t>Greenland Ice Sheet Project 2</a:t>
            </a:r>
            <a:r>
              <a:rPr lang="en-GB" sz="2000" smtClean="0"/>
              <a:t> (</a:t>
            </a:r>
            <a:r>
              <a:rPr lang="en-GB" sz="2000" b="1" smtClean="0"/>
              <a:t>GISP2</a:t>
            </a:r>
            <a:r>
              <a:rPr lang="en-GB" sz="2000" smtClean="0"/>
              <a:t>) depths &amp; completion dates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a:spLocks noGrp="1" noChangeArrowheads="1"/>
          </p:cNvSpPr>
          <p:nvPr>
            <p:ph type="body" idx="4294967295"/>
          </p:nvPr>
        </p:nvSpPr>
        <p:spPr>
          <a:xfrm>
            <a:off x="457200" y="987425"/>
            <a:ext cx="4572000" cy="4440238"/>
          </a:xfrm>
        </p:spPr>
        <p:txBody>
          <a:bodyPr lIns="0" tIns="0" rIns="0" bIns="0"/>
          <a:lstStyle/>
          <a:p>
            <a:pPr marL="338138" indent="-338138" eaLnBrk="1" hangingPunct="1">
              <a:lnSpc>
                <a:spcPct val="124000"/>
              </a:lnSpc>
              <a:spcBef>
                <a:spcPts val="500"/>
              </a:spcBef>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2000" smtClean="0"/>
              <a:t>Separation of denser oceanic basaltic &amp; less dense continental granitic (~100s Myr to Byr)‏</a:t>
            </a:r>
          </a:p>
        </p:txBody>
      </p:sp>
      <p:sp>
        <p:nvSpPr>
          <p:cNvPr id="6146" name="Text Box 2"/>
          <p:cNvSpPr txBox="1">
            <a:spLocks noChangeArrowheads="1"/>
          </p:cNvSpPr>
          <p:nvPr/>
        </p:nvSpPr>
        <p:spPr bwMode="auto">
          <a:xfrm>
            <a:off x="0" y="0"/>
            <a:ext cx="7543800" cy="915988"/>
          </a:xfrm>
          <a:prstGeom prst="rect">
            <a:avLst/>
          </a:prstGeom>
          <a:noFill/>
          <a:ln w="9525">
            <a:noFill/>
            <a:round/>
            <a:headEnd/>
            <a:tailEnd/>
          </a:ln>
          <a:effectLst/>
        </p:spPr>
        <p:txBody>
          <a:bodyPr lIns="0" tIns="0" rIns="0" bIns="0" anchor="ctr"/>
          <a:lstStyle/>
          <a:p>
            <a:pPr algn="ctr">
              <a:lnSpc>
                <a:spcPct val="124000"/>
              </a:lnSpc>
              <a:buClr>
                <a:srgbClr val="CCEC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CCECFF"/>
                </a:solidFill>
                <a:effectLst>
                  <a:outerShdw blurRad="38100" dist="38100" dir="2700000" algn="tl">
                    <a:srgbClr val="000000"/>
                  </a:outerShdw>
                </a:effectLst>
              </a:rPr>
              <a:t>Cycling of Earth's crust</a:t>
            </a:r>
          </a:p>
        </p:txBody>
      </p:sp>
      <p:pic>
        <p:nvPicPr>
          <p:cNvPr id="31748" name="Picture 3"/>
          <p:cNvPicPr>
            <a:picLocks noChangeAspect="1" noChangeArrowheads="1"/>
          </p:cNvPicPr>
          <p:nvPr/>
        </p:nvPicPr>
        <p:blipFill>
          <a:blip r:embed="rId3"/>
          <a:srcRect/>
          <a:stretch>
            <a:fillRect/>
          </a:stretch>
        </p:blipFill>
        <p:spPr bwMode="auto">
          <a:xfrm>
            <a:off x="2657475" y="2890838"/>
            <a:ext cx="6451600" cy="3543300"/>
          </a:xfrm>
          <a:prstGeom prst="rect">
            <a:avLst/>
          </a:prstGeom>
          <a:noFill/>
          <a:ln w="9525">
            <a:noFill/>
            <a:round/>
            <a:headEnd/>
            <a:tailEnd/>
          </a:ln>
        </p:spPr>
      </p:pic>
      <p:pic>
        <p:nvPicPr>
          <p:cNvPr id="31749" name="Picture 4"/>
          <p:cNvPicPr>
            <a:picLocks noChangeAspect="1" noChangeArrowheads="1"/>
          </p:cNvPicPr>
          <p:nvPr/>
        </p:nvPicPr>
        <p:blipFill>
          <a:blip r:embed="rId4"/>
          <a:srcRect/>
          <a:stretch>
            <a:fillRect/>
          </a:stretch>
        </p:blipFill>
        <p:spPr bwMode="auto">
          <a:xfrm>
            <a:off x="7480300" y="39688"/>
            <a:ext cx="1628775" cy="2847975"/>
          </a:xfrm>
          <a:prstGeom prst="rect">
            <a:avLst/>
          </a:prstGeom>
          <a:noFill/>
          <a:ln w="9525">
            <a:noFill/>
            <a:round/>
            <a:headEnd/>
            <a:tailEnd/>
          </a:ln>
        </p:spPr>
      </p:pic>
      <p:pic>
        <p:nvPicPr>
          <p:cNvPr id="31750" name="Picture 5"/>
          <p:cNvPicPr>
            <a:picLocks noChangeAspect="1" noChangeArrowheads="1"/>
          </p:cNvPicPr>
          <p:nvPr/>
        </p:nvPicPr>
        <p:blipFill>
          <a:blip r:embed="rId5"/>
          <a:srcRect/>
          <a:stretch>
            <a:fillRect/>
          </a:stretch>
        </p:blipFill>
        <p:spPr bwMode="auto">
          <a:xfrm>
            <a:off x="0" y="3048000"/>
            <a:ext cx="2686050" cy="2849563"/>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3"/>
          <a:srcRect/>
          <a:stretch>
            <a:fillRect/>
          </a:stretch>
        </p:blipFill>
        <p:spPr bwMode="auto">
          <a:xfrm>
            <a:off x="685800" y="2076450"/>
            <a:ext cx="7315200" cy="4781550"/>
          </a:xfrm>
          <a:prstGeom prst="rect">
            <a:avLst/>
          </a:prstGeom>
          <a:noFill/>
          <a:ln w="9525">
            <a:noFill/>
            <a:round/>
            <a:headEnd/>
            <a:tailEnd/>
          </a:ln>
        </p:spPr>
      </p:pic>
      <p:sp>
        <p:nvSpPr>
          <p:cNvPr id="33794" name="Rectangle 2"/>
          <p:cNvSpPr>
            <a:spLocks noGrp="1" noChangeArrowheads="1"/>
          </p:cNvSpPr>
          <p:nvPr>
            <p:ph type="title" idx="4294967295"/>
          </p:nvPr>
        </p:nvSpPr>
        <p:spPr>
          <a:xfrm>
            <a:off x="457200" y="7620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Greenland drill sites</a:t>
            </a:r>
          </a:p>
        </p:txBody>
      </p:sp>
      <p:sp>
        <p:nvSpPr>
          <p:cNvPr id="33795" name="Rectangle 3"/>
          <p:cNvSpPr>
            <a:spLocks noGrp="1" noChangeArrowheads="1"/>
          </p:cNvSpPr>
          <p:nvPr>
            <p:ph type="body" idx="4294967295"/>
          </p:nvPr>
        </p:nvSpPr>
        <p:spPr>
          <a:xfrm>
            <a:off x="457200" y="1600200"/>
            <a:ext cx="82296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GRIP dome (right)‏</a:t>
            </a:r>
          </a:p>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GISP2 dome (below &amp; left)‏</a:t>
            </a:r>
          </a:p>
        </p:txBody>
      </p:sp>
      <p:pic>
        <p:nvPicPr>
          <p:cNvPr id="87045" name="Picture 4"/>
          <p:cNvPicPr>
            <a:picLocks noChangeAspect="1" noChangeArrowheads="1"/>
          </p:cNvPicPr>
          <p:nvPr/>
        </p:nvPicPr>
        <p:blipFill>
          <a:blip r:embed="rId4"/>
          <a:srcRect/>
          <a:stretch>
            <a:fillRect/>
          </a:stretch>
        </p:blipFill>
        <p:spPr bwMode="auto">
          <a:xfrm>
            <a:off x="0" y="3048000"/>
            <a:ext cx="2278063" cy="3505200"/>
          </a:xfrm>
          <a:prstGeom prst="rect">
            <a:avLst/>
          </a:prstGeom>
          <a:noFill/>
          <a:ln w="9525">
            <a:noFill/>
            <a:round/>
            <a:headEnd/>
            <a:tailEnd/>
          </a:ln>
        </p:spPr>
      </p:pic>
      <p:pic>
        <p:nvPicPr>
          <p:cNvPr id="87046" name="Picture 5"/>
          <p:cNvPicPr>
            <a:picLocks noChangeAspect="1" noChangeArrowheads="1"/>
          </p:cNvPicPr>
          <p:nvPr/>
        </p:nvPicPr>
        <p:blipFill>
          <a:blip r:embed="rId5"/>
          <a:srcRect/>
          <a:stretch>
            <a:fillRect/>
          </a:stretch>
        </p:blipFill>
        <p:spPr bwMode="auto">
          <a:xfrm>
            <a:off x="4857750" y="1295400"/>
            <a:ext cx="4286250" cy="28575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idx="4294967295"/>
          </p:nvPr>
        </p:nvSpPr>
        <p:spPr>
          <a:xfrm>
            <a:off x="457200" y="6350"/>
            <a:ext cx="8229600" cy="14351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Geochronological implications</a:t>
            </a:r>
          </a:p>
        </p:txBody>
      </p:sp>
      <p:sp>
        <p:nvSpPr>
          <p:cNvPr id="34818" name="Rectangle 2"/>
          <p:cNvSpPr>
            <a:spLocks noGrp="1" noChangeArrowheads="1"/>
          </p:cNvSpPr>
          <p:nvPr>
            <p:ph type="body" idx="4294967295"/>
          </p:nvPr>
        </p:nvSpPr>
        <p:spPr>
          <a:xfrm>
            <a:off x="228600" y="1600200"/>
            <a:ext cx="1828800" cy="4533900"/>
          </a:xfrm>
        </p:spPr>
        <p:txBody>
          <a:bodyPr lIns="0" tIns="0" rIns="0" bIns="0"/>
          <a:lstStyle/>
          <a:p>
            <a:pPr eaLnBrk="1" hangingPunct="1">
              <a:lnSpc>
                <a:spcPct val="97000"/>
              </a:lnSpc>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Data set has a wealth of information of interest</a:t>
            </a:r>
          </a:p>
        </p:txBody>
      </p:sp>
      <p:pic>
        <p:nvPicPr>
          <p:cNvPr id="89092" name="Picture 3"/>
          <p:cNvPicPr>
            <a:picLocks noChangeAspect="1" noChangeArrowheads="1"/>
          </p:cNvPicPr>
          <p:nvPr/>
        </p:nvPicPr>
        <p:blipFill>
          <a:blip r:embed="rId3"/>
          <a:srcRect l="8751" t="9320" r="5002" b="23853"/>
          <a:stretch>
            <a:fillRect/>
          </a:stretch>
        </p:blipFill>
        <p:spPr bwMode="auto">
          <a:xfrm>
            <a:off x="2057400" y="1524000"/>
            <a:ext cx="5257800" cy="5257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idx="4294967295"/>
          </p:nvPr>
        </p:nvSpPr>
        <p:spPr>
          <a:xfrm>
            <a:off x="457200" y="-39688"/>
            <a:ext cx="8229600" cy="763588"/>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Dating</a:t>
            </a:r>
          </a:p>
        </p:txBody>
      </p:sp>
      <p:sp>
        <p:nvSpPr>
          <p:cNvPr id="35842" name="Rectangle 2"/>
          <p:cNvSpPr>
            <a:spLocks noGrp="1" noChangeArrowheads="1"/>
          </p:cNvSpPr>
          <p:nvPr>
            <p:ph type="body" idx="4294967295"/>
          </p:nvPr>
        </p:nvSpPr>
        <p:spPr>
          <a:xfrm>
            <a:off x="457200" y="1600200"/>
            <a:ext cx="8229600" cy="4533900"/>
          </a:xfrm>
        </p:spPr>
        <p:txBody>
          <a:bodyPr lIns="0" tIns="0" rIns="0" bIns="0"/>
          <a:lstStyle/>
          <a:p>
            <a:pPr eaLnBrk="1" hangingPunct="1"/>
            <a:endParaRPr lang="en-US" smtClean="0"/>
          </a:p>
        </p:txBody>
      </p:sp>
      <p:pic>
        <p:nvPicPr>
          <p:cNvPr id="91140" name="Picture 3"/>
          <p:cNvPicPr>
            <a:picLocks noChangeAspect="1" noChangeArrowheads="1"/>
          </p:cNvPicPr>
          <p:nvPr/>
        </p:nvPicPr>
        <p:blipFill>
          <a:blip r:embed="rId3"/>
          <a:srcRect l="5002" t="6415" r="21248" b="14165"/>
          <a:stretch>
            <a:fillRect/>
          </a:stretch>
        </p:blipFill>
        <p:spPr bwMode="auto">
          <a:xfrm>
            <a:off x="541338" y="614363"/>
            <a:ext cx="4495800" cy="6248400"/>
          </a:xfrm>
          <a:prstGeom prst="rect">
            <a:avLst/>
          </a:prstGeom>
          <a:noFill/>
          <a:ln w="9525">
            <a:noFill/>
            <a:round/>
            <a:headEnd/>
            <a:tailEnd/>
          </a:ln>
        </p:spPr>
      </p:pic>
      <p:pic>
        <p:nvPicPr>
          <p:cNvPr id="91141" name="Picture 4"/>
          <p:cNvPicPr>
            <a:picLocks noChangeAspect="1" noChangeArrowheads="1"/>
          </p:cNvPicPr>
          <p:nvPr/>
        </p:nvPicPr>
        <p:blipFill>
          <a:blip r:embed="rId4"/>
          <a:srcRect/>
          <a:stretch>
            <a:fillRect/>
          </a:stretch>
        </p:blipFill>
        <p:spPr bwMode="auto">
          <a:xfrm>
            <a:off x="5049838" y="685800"/>
            <a:ext cx="3571875" cy="5715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Grp="1" noChangeArrowheads="1"/>
          </p:cNvSpPr>
          <p:nvPr>
            <p:ph type="title" idx="4294967295"/>
          </p:nvPr>
        </p:nvSpPr>
        <p:spPr>
          <a:xfrm>
            <a:off x="0" y="22225"/>
            <a:ext cx="91440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1837 m: Annual layers</a:t>
            </a:r>
          </a:p>
        </p:txBody>
      </p:sp>
      <p:sp>
        <p:nvSpPr>
          <p:cNvPr id="36866" name="Rectangle 2"/>
          <p:cNvSpPr>
            <a:spLocks noGrp="1" noChangeArrowheads="1"/>
          </p:cNvSpPr>
          <p:nvPr>
            <p:ph type="body" idx="4294967295"/>
          </p:nvPr>
        </p:nvSpPr>
        <p:spPr>
          <a:xfrm>
            <a:off x="381000" y="1131888"/>
            <a:ext cx="81534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This ice was formed ~16,250 years ago during the final stages of the last ice age and approximately 38 years are represented here. </a:t>
            </a:r>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Evidence of 11/22 yr sun-spot </a:t>
            </a:r>
          </a:p>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cycle at about 62.9 Kyr old ice?</a:t>
            </a:r>
          </a:p>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p:txBody>
      </p:sp>
      <p:pic>
        <p:nvPicPr>
          <p:cNvPr id="93188" name="Picture 3"/>
          <p:cNvPicPr>
            <a:picLocks noChangeAspect="1" noChangeArrowheads="1"/>
          </p:cNvPicPr>
          <p:nvPr/>
        </p:nvPicPr>
        <p:blipFill>
          <a:blip r:embed="rId3"/>
          <a:srcRect/>
          <a:stretch>
            <a:fillRect/>
          </a:stretch>
        </p:blipFill>
        <p:spPr bwMode="auto">
          <a:xfrm>
            <a:off x="0" y="2130425"/>
            <a:ext cx="9144000" cy="1155700"/>
          </a:xfrm>
          <a:prstGeom prst="rect">
            <a:avLst/>
          </a:prstGeom>
          <a:noFill/>
          <a:ln w="9525">
            <a:noFill/>
            <a:round/>
            <a:headEnd/>
            <a:tailEnd/>
          </a:ln>
        </p:spPr>
      </p:pic>
      <p:pic>
        <p:nvPicPr>
          <p:cNvPr id="93189" name="Picture 4"/>
          <p:cNvPicPr>
            <a:picLocks noChangeAspect="1" noChangeArrowheads="1"/>
          </p:cNvPicPr>
          <p:nvPr/>
        </p:nvPicPr>
        <p:blipFill>
          <a:blip r:embed="rId4"/>
          <a:srcRect/>
          <a:stretch>
            <a:fillRect/>
          </a:stretch>
        </p:blipFill>
        <p:spPr bwMode="auto">
          <a:xfrm>
            <a:off x="4737100" y="3144838"/>
            <a:ext cx="4368800" cy="3657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Grp="1" noChangeArrowheads="1"/>
          </p:cNvSpPr>
          <p:nvPr>
            <p:ph type="title" idx="4294967295"/>
          </p:nvPr>
        </p:nvSpPr>
        <p:spPr>
          <a:xfrm>
            <a:off x="228600" y="58738"/>
            <a:ext cx="86868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1855 m: Annual layers</a:t>
            </a:r>
          </a:p>
        </p:txBody>
      </p:sp>
      <p:sp>
        <p:nvSpPr>
          <p:cNvPr id="37890" name="Rectangle 2"/>
          <p:cNvSpPr>
            <a:spLocks noGrp="1" noChangeArrowheads="1"/>
          </p:cNvSpPr>
          <p:nvPr>
            <p:ph type="body" idx="4294967295"/>
          </p:nvPr>
        </p:nvSpPr>
        <p:spPr>
          <a:xfrm>
            <a:off x="457200" y="1343025"/>
            <a:ext cx="8229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11 years in ice from ~17,000 years ago</a:t>
            </a:r>
          </a:p>
        </p:txBody>
      </p:sp>
      <p:pic>
        <p:nvPicPr>
          <p:cNvPr id="95236" name="Picture 3"/>
          <p:cNvPicPr>
            <a:picLocks noChangeAspect="1" noChangeArrowheads="1"/>
          </p:cNvPicPr>
          <p:nvPr/>
        </p:nvPicPr>
        <p:blipFill>
          <a:blip r:embed="rId3"/>
          <a:srcRect r="4167"/>
          <a:stretch>
            <a:fillRect/>
          </a:stretch>
        </p:blipFill>
        <p:spPr bwMode="auto">
          <a:xfrm>
            <a:off x="1066800" y="1827213"/>
            <a:ext cx="7010400" cy="48863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idx="4294967295"/>
          </p:nvPr>
        </p:nvSpPr>
        <p:spPr>
          <a:xfrm>
            <a:off x="5105400" y="6350"/>
            <a:ext cx="4038600" cy="14351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Human history</a:t>
            </a:r>
          </a:p>
        </p:txBody>
      </p:sp>
      <p:sp>
        <p:nvSpPr>
          <p:cNvPr id="38914" name="Rectangle 2"/>
          <p:cNvSpPr>
            <a:spLocks noGrp="1" noChangeArrowheads="1"/>
          </p:cNvSpPr>
          <p:nvPr>
            <p:ph type="body" idx="4294967295"/>
          </p:nvPr>
        </p:nvSpPr>
        <p:spPr>
          <a:xfrm>
            <a:off x="5257800" y="1600200"/>
            <a:ext cx="3886200" cy="4533900"/>
          </a:xfrm>
        </p:spPr>
        <p:txBody>
          <a:bodyPr/>
          <a:lstStyle/>
          <a:p>
            <a:pPr marL="0" indent="0" eaLnBrk="1" hangingPunct="1">
              <a:lnSpc>
                <a:spcPct val="100000"/>
              </a:lnSpc>
              <a:spcBef>
                <a:spcPts val="600"/>
              </a:spcBef>
              <a:buSzPct val="160000"/>
              <a:tabLst>
                <a:tab pos="114300" algn="l"/>
                <a:tab pos="571500" algn="l"/>
                <a:tab pos="1028700" algn="l"/>
                <a:tab pos="1485900" algn="l"/>
                <a:tab pos="1943100" algn="l"/>
                <a:tab pos="2400300" algn="l"/>
                <a:tab pos="2857500" algn="l"/>
                <a:tab pos="3314700" algn="l"/>
                <a:tab pos="3771900" algn="l"/>
                <a:tab pos="4229100" algn="l"/>
                <a:tab pos="4686300" algn="l"/>
                <a:tab pos="5143500" algn="l"/>
                <a:tab pos="5600700" algn="l"/>
                <a:tab pos="6057900" algn="l"/>
                <a:tab pos="6515100" algn="l"/>
                <a:tab pos="6972300" algn="l"/>
                <a:tab pos="7429500" algn="l"/>
                <a:tab pos="7886700" algn="l"/>
                <a:tab pos="8343900" algn="l"/>
                <a:tab pos="8801100" algn="l"/>
              </a:tabLst>
            </a:pPr>
            <a:r>
              <a:rPr lang="en-GB" sz="2000" smtClean="0"/>
              <a:t>Events during the time of recorded history which left a signature in ice.</a:t>
            </a:r>
            <a:r>
              <a:rPr lang="en-GB" sz="2400" smtClean="0"/>
              <a:t> </a:t>
            </a:r>
          </a:p>
        </p:txBody>
      </p:sp>
      <p:pic>
        <p:nvPicPr>
          <p:cNvPr id="97284" name="Picture 3"/>
          <p:cNvPicPr>
            <a:picLocks noChangeAspect="1" noChangeArrowheads="1"/>
          </p:cNvPicPr>
          <p:nvPr/>
        </p:nvPicPr>
        <p:blipFill>
          <a:blip r:embed="rId3"/>
          <a:srcRect l="6247" t="4478" r="10004" b="15135"/>
          <a:stretch>
            <a:fillRect/>
          </a:stretch>
        </p:blipFill>
        <p:spPr bwMode="auto">
          <a:xfrm>
            <a:off x="71438" y="304800"/>
            <a:ext cx="5105400" cy="6324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457200" y="15240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Lead</a:t>
            </a:r>
          </a:p>
        </p:txBody>
      </p:sp>
      <p:sp>
        <p:nvSpPr>
          <p:cNvPr id="39938" name="Rectangle 2"/>
          <p:cNvSpPr>
            <a:spLocks noGrp="1" noChangeArrowheads="1"/>
          </p:cNvSpPr>
          <p:nvPr>
            <p:ph type="body" idx="4294967295"/>
          </p:nvPr>
        </p:nvSpPr>
        <p:spPr>
          <a:xfrm>
            <a:off x="0" y="1311275"/>
            <a:ext cx="2514600" cy="52578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Contamination &amp; regulation</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Alley RB. 2000. </a:t>
            </a:r>
            <a:r>
              <a:rPr lang="en-GB" sz="2000" i="1" smtClean="0"/>
              <a:t>The time machine: Ice cores, abrupt climate change, and our future</a:t>
            </a:r>
            <a:r>
              <a:rPr lang="en-GB" sz="2000" smtClean="0"/>
              <a:t> (Princeton Univ. Press). </a:t>
            </a:r>
          </a:p>
          <a:p>
            <a:pPr eaLnBrk="1" hangingPunct="1">
              <a:lnSpc>
                <a:spcPct val="100000"/>
              </a:lnSpc>
              <a:spcBef>
                <a:spcPts val="500"/>
              </a:spcBef>
              <a:buSzPct val="111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smtClean="0"/>
              <a:t>From Boutron </a:t>
            </a:r>
            <a:r>
              <a:rPr lang="en-GB" sz="1800" i="1" smtClean="0"/>
              <a:t>et al</a:t>
            </a:r>
            <a:r>
              <a:rPr lang="en-GB" sz="1800" smtClean="0"/>
              <a:t>. 1991. </a:t>
            </a:r>
            <a:r>
              <a:rPr lang="en-GB" sz="1800" i="1" smtClean="0"/>
              <a:t>Nature</a:t>
            </a:r>
            <a:r>
              <a:rPr lang="en-GB" sz="1800" smtClean="0"/>
              <a:t> 353: 153-6; Hong </a:t>
            </a:r>
            <a:r>
              <a:rPr lang="en-GB" sz="1800" i="1" smtClean="0"/>
              <a:t>et al</a:t>
            </a:r>
            <a:r>
              <a:rPr lang="en-GB" sz="1800" smtClean="0"/>
              <a:t>. 1994. </a:t>
            </a:r>
            <a:r>
              <a:rPr lang="en-GB" sz="1800" i="1" smtClean="0"/>
              <a:t>Science</a:t>
            </a:r>
            <a:r>
              <a:rPr lang="en-GB" sz="1800" smtClean="0"/>
              <a:t> 265: 1841-3. </a:t>
            </a:r>
          </a:p>
        </p:txBody>
      </p:sp>
      <p:pic>
        <p:nvPicPr>
          <p:cNvPr id="99332" name="Picture 3"/>
          <p:cNvPicPr>
            <a:picLocks noChangeAspect="1" noChangeArrowheads="1"/>
          </p:cNvPicPr>
          <p:nvPr/>
        </p:nvPicPr>
        <p:blipFill>
          <a:blip r:embed="rId3"/>
          <a:srcRect l="1805" t="5334" r="5019" b="5334"/>
          <a:stretch>
            <a:fillRect/>
          </a:stretch>
        </p:blipFill>
        <p:spPr bwMode="auto">
          <a:xfrm>
            <a:off x="2438400" y="1636713"/>
            <a:ext cx="6629400" cy="5105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Recent oceanic changes</a:t>
            </a:r>
          </a:p>
        </p:txBody>
      </p:sp>
      <p:sp>
        <p:nvSpPr>
          <p:cNvPr id="40962" name="Rectangle 2"/>
          <p:cNvSpPr>
            <a:spLocks noGrp="1" noChangeArrowheads="1"/>
          </p:cNvSpPr>
          <p:nvPr>
            <p:ph type="body" idx="4294967295"/>
          </p:nvPr>
        </p:nvSpPr>
        <p:spPr>
          <a:xfrm>
            <a:off x="457200" y="1600200"/>
            <a:ext cx="8229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baseline="30000" smtClean="0"/>
              <a:t>36</a:t>
            </a:r>
            <a:r>
              <a:rPr lang="en-GB" sz="2000" smtClean="0"/>
              <a:t>Cl isotope signal in Upper Fremont Glacier ice. Believed to be due to production of that isotope by atmospheric testing of nuclear weapons on &amp; in the ocean. </a:t>
            </a:r>
          </a:p>
        </p:txBody>
      </p:sp>
      <p:pic>
        <p:nvPicPr>
          <p:cNvPr id="101380" name="Picture 3"/>
          <p:cNvPicPr>
            <a:picLocks noChangeAspect="1" noChangeArrowheads="1"/>
          </p:cNvPicPr>
          <p:nvPr/>
        </p:nvPicPr>
        <p:blipFill>
          <a:blip r:embed="rId3"/>
          <a:srcRect/>
          <a:stretch>
            <a:fillRect/>
          </a:stretch>
        </p:blipFill>
        <p:spPr bwMode="auto">
          <a:xfrm>
            <a:off x="1828800" y="2551113"/>
            <a:ext cx="5715000" cy="41148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457200" y="190500"/>
            <a:ext cx="82296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GISP2: Sulfate &amp; nitrate concentrations (1750-1990)‏</a:t>
            </a:r>
          </a:p>
        </p:txBody>
      </p:sp>
      <p:sp>
        <p:nvSpPr>
          <p:cNvPr id="41986" name="Rectangle 2"/>
          <p:cNvSpPr>
            <a:spLocks noGrp="1" noChangeArrowheads="1"/>
          </p:cNvSpPr>
          <p:nvPr>
            <p:ph type="body" idx="4294967295"/>
          </p:nvPr>
        </p:nvSpPr>
        <p:spPr>
          <a:xfrm>
            <a:off x="0" y="1600200"/>
            <a:ext cx="3429000" cy="52578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Sulfate (blue) &amp; nitrate (red) concentrations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Volcanoes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1972 – US Clean Air Act went into effect</a:t>
            </a:r>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Mayewski </a:t>
            </a:r>
            <a:r>
              <a:rPr lang="en-GB" sz="2000" i="1" smtClean="0"/>
              <a:t>et</a:t>
            </a:r>
            <a:r>
              <a:rPr lang="en-GB" sz="2000" smtClean="0"/>
              <a:t> </a:t>
            </a:r>
            <a:r>
              <a:rPr lang="en-GB" sz="2000" i="1" smtClean="0"/>
              <a:t>al</a:t>
            </a:r>
            <a:r>
              <a:rPr lang="en-GB" sz="2000" smtClean="0"/>
              <a:t>., </a:t>
            </a:r>
            <a:r>
              <a:rPr lang="en-GB" sz="2000" i="1" smtClean="0"/>
              <a:t>Nature</a:t>
            </a:r>
            <a:r>
              <a:rPr lang="en-GB" sz="2000" smtClean="0"/>
              <a:t>, 1990; Zielinski </a:t>
            </a:r>
            <a:r>
              <a:rPr lang="en-GB" sz="2000" i="1" smtClean="0"/>
              <a:t>et</a:t>
            </a:r>
            <a:r>
              <a:rPr lang="en-GB" sz="2000" smtClean="0"/>
              <a:t> </a:t>
            </a:r>
            <a:r>
              <a:rPr lang="en-GB" sz="2000" i="1" smtClean="0"/>
              <a:t>al</a:t>
            </a:r>
            <a:r>
              <a:rPr lang="en-GB" sz="2000" smtClean="0"/>
              <a:t>. </a:t>
            </a:r>
            <a:r>
              <a:rPr lang="en-GB" sz="2000" i="1" smtClean="0"/>
              <a:t>Science</a:t>
            </a:r>
            <a:r>
              <a:rPr lang="en-GB" sz="2000" smtClean="0"/>
              <a:t>, 1994</a:t>
            </a:r>
            <a:r>
              <a:rPr lang="en-GB" sz="2400" smtClean="0"/>
              <a:t> </a:t>
            </a:r>
          </a:p>
        </p:txBody>
      </p:sp>
      <p:pic>
        <p:nvPicPr>
          <p:cNvPr id="103428" name="Picture 3"/>
          <p:cNvPicPr>
            <a:picLocks noChangeAspect="1" noChangeArrowheads="1"/>
          </p:cNvPicPr>
          <p:nvPr/>
        </p:nvPicPr>
        <p:blipFill>
          <a:blip r:embed="rId3"/>
          <a:srcRect/>
          <a:stretch>
            <a:fillRect/>
          </a:stretch>
        </p:blipFill>
        <p:spPr bwMode="auto">
          <a:xfrm>
            <a:off x="3200400" y="1736725"/>
            <a:ext cx="5867400" cy="4664075"/>
          </a:xfrm>
          <a:prstGeom prst="rect">
            <a:avLst/>
          </a:prstGeom>
          <a:noFill/>
          <a:ln w="9525">
            <a:noFill/>
            <a:round/>
            <a:headEnd/>
            <a:tailEnd/>
          </a:ln>
        </p:spPr>
      </p:pic>
      <p:sp>
        <p:nvSpPr>
          <p:cNvPr id="41988" name="Text Box 4"/>
          <p:cNvSpPr txBox="1">
            <a:spLocks noChangeArrowheads="1"/>
          </p:cNvSpPr>
          <p:nvPr/>
        </p:nvSpPr>
        <p:spPr bwMode="auto">
          <a:xfrm>
            <a:off x="4114800" y="6324600"/>
            <a:ext cx="5029200" cy="1058863"/>
          </a:xfrm>
          <a:prstGeom prst="rect">
            <a:avLst/>
          </a:prstGeom>
          <a:noFill/>
          <a:ln w="9525">
            <a:noFill/>
            <a:round/>
            <a:headEnd/>
            <a:tailEnd/>
          </a:ln>
          <a:effectLst/>
        </p:spPr>
        <p:txBody>
          <a:bodyPr lIns="90000" tIns="46800" rIns="90000" bIns="46800">
            <a:spAutoFit/>
          </a:bodyPr>
          <a:lstStyle/>
          <a:p>
            <a:pPr>
              <a:lnSpc>
                <a:spcPct val="100000"/>
              </a:lnSpc>
              <a:spcBef>
                <a:spcPts val="450"/>
              </a:spcBef>
              <a:buClr>
                <a:srgbClr val="9999FF"/>
              </a:buClr>
              <a:buFont typeface="Arial" pitchFamily="34"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CCCCFF"/>
                </a:solidFill>
                <a:effectLst>
                  <a:outerShdw blurRad="38100" dist="38100" dir="2700000" algn="tl">
                    <a:srgbClr val="000000"/>
                  </a:outerShdw>
                </a:effectLst>
                <a:hlinkClick r:id="rId4"/>
              </a:rPr>
              <a:t>http://www.gisp2.sr.unh.edu/DATA/Data.html</a:t>
            </a:r>
            <a:r>
              <a:rPr lang="en-GB">
                <a:solidFill>
                  <a:srgbClr val="FFFFFF"/>
                </a:solidFill>
                <a:effectLst>
                  <a:outerShdw blurRad="38100" dist="38100" dir="2700000" algn="tl">
                    <a:srgbClr val="000000"/>
                  </a:outerShdw>
                </a:effectLst>
              </a:rPr>
              <a:t> </a:t>
            </a:r>
          </a:p>
          <a:p>
            <a:pPr>
              <a:lnSpc>
                <a:spcPct val="100000"/>
              </a:lnSpc>
              <a:spcBef>
                <a:spcPts val="11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FFFFFF"/>
              </a:solidFill>
              <a:effectLst>
                <a:outerShdw blurRad="38100" dist="38100" dir="2700000" algn="tl">
                  <a:srgbClr val="000000"/>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SO</a:t>
            </a:r>
            <a:r>
              <a:rPr lang="en-GB" baseline="-25000" smtClean="0"/>
              <a:t>4</a:t>
            </a:r>
            <a:r>
              <a:rPr lang="en-GB" smtClean="0"/>
              <a:t> over 5,000 yrs </a:t>
            </a:r>
          </a:p>
        </p:txBody>
      </p:sp>
      <p:sp>
        <p:nvSpPr>
          <p:cNvPr id="43010" name="Rectangle 2"/>
          <p:cNvSpPr>
            <a:spLocks noGrp="1" noChangeArrowheads="1"/>
          </p:cNvSpPr>
          <p:nvPr>
            <p:ph type="body" idx="4294967295"/>
          </p:nvPr>
        </p:nvSpPr>
        <p:spPr>
          <a:xfrm>
            <a:off x="457200" y="5943600"/>
            <a:ext cx="8229600" cy="6858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The last 5,000 years of human history and sulfate levels</a:t>
            </a:r>
          </a:p>
        </p:txBody>
      </p:sp>
      <p:pic>
        <p:nvPicPr>
          <p:cNvPr id="105476" name="Picture 3"/>
          <p:cNvPicPr>
            <a:picLocks noChangeAspect="1" noChangeArrowheads="1"/>
          </p:cNvPicPr>
          <p:nvPr/>
        </p:nvPicPr>
        <p:blipFill>
          <a:blip r:embed="rId3"/>
          <a:srcRect/>
          <a:stretch>
            <a:fillRect/>
          </a:stretch>
        </p:blipFill>
        <p:spPr bwMode="auto">
          <a:xfrm>
            <a:off x="1143000" y="914400"/>
            <a:ext cx="6858000" cy="5029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body" idx="4294967295"/>
          </p:nvPr>
        </p:nvSpPr>
        <p:spPr>
          <a:xfrm>
            <a:off x="457200" y="1203325"/>
            <a:ext cx="4114800" cy="4440238"/>
          </a:xfrm>
        </p:spPr>
        <p:txBody>
          <a:bodyPr lIns="0" tIns="0" rIns="0" bIns="0"/>
          <a:lstStyle/>
          <a:p>
            <a:pPr eaLnBrk="1" hangingPunct="1"/>
            <a:endParaRPr lang="en-US" smtClean="0"/>
          </a:p>
        </p:txBody>
      </p:sp>
      <p:pic>
        <p:nvPicPr>
          <p:cNvPr id="33795" name="Picture 2"/>
          <p:cNvPicPr>
            <a:picLocks noChangeAspect="1" noChangeArrowheads="1"/>
          </p:cNvPicPr>
          <p:nvPr/>
        </p:nvPicPr>
        <p:blipFill>
          <a:blip r:embed="rId3"/>
          <a:srcRect/>
          <a:stretch>
            <a:fillRect/>
          </a:stretch>
        </p:blipFill>
        <p:spPr bwMode="auto">
          <a:xfrm>
            <a:off x="52388" y="777875"/>
            <a:ext cx="9144000" cy="6032500"/>
          </a:xfrm>
          <a:prstGeom prst="rect">
            <a:avLst/>
          </a:prstGeom>
          <a:noFill/>
          <a:ln w="9525">
            <a:noFill/>
            <a:round/>
            <a:headEnd/>
            <a:tailEnd/>
          </a:ln>
        </p:spPr>
      </p:pic>
      <p:sp>
        <p:nvSpPr>
          <p:cNvPr id="7171" name="Text Box 3"/>
          <p:cNvSpPr txBox="1">
            <a:spLocks noChangeArrowheads="1"/>
          </p:cNvSpPr>
          <p:nvPr/>
        </p:nvSpPr>
        <p:spPr bwMode="auto">
          <a:xfrm>
            <a:off x="457200" y="71438"/>
            <a:ext cx="6629400" cy="685800"/>
          </a:xfrm>
          <a:prstGeom prst="rect">
            <a:avLst/>
          </a:prstGeom>
          <a:noFill/>
          <a:ln w="9525">
            <a:noFill/>
            <a:round/>
            <a:headEnd/>
            <a:tailEnd/>
          </a:ln>
          <a:effectLst/>
        </p:spPr>
        <p:txBody>
          <a:bodyPr lIns="0" tIns="0" rIns="0" bIns="0" anchor="ctr"/>
          <a:lstStyle/>
          <a:p>
            <a:pPr algn="ctr">
              <a:lnSpc>
                <a:spcPct val="124000"/>
              </a:lnSpc>
              <a:buClr>
                <a:srgbClr val="CCEC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400">
                <a:solidFill>
                  <a:srgbClr val="CCECFF"/>
                </a:solidFill>
                <a:effectLst>
                  <a:outerShdw blurRad="38100" dist="38100" dir="2700000" algn="tl">
                    <a:srgbClr val="000000"/>
                  </a:outerShdw>
                </a:effectLst>
              </a:rPr>
              <a:t>Cycling of Earth's crust</a:t>
            </a:r>
          </a:p>
        </p:txBody>
      </p:sp>
      <p:pic>
        <p:nvPicPr>
          <p:cNvPr id="33797" name="Picture 4"/>
          <p:cNvPicPr>
            <a:picLocks noChangeAspect="1" noChangeArrowheads="1"/>
          </p:cNvPicPr>
          <p:nvPr/>
        </p:nvPicPr>
        <p:blipFill>
          <a:blip r:embed="rId4"/>
          <a:srcRect/>
          <a:stretch>
            <a:fillRect/>
          </a:stretch>
        </p:blipFill>
        <p:spPr bwMode="auto">
          <a:xfrm>
            <a:off x="7480300" y="39688"/>
            <a:ext cx="1628775" cy="28479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
          <p:cNvSpPr>
            <a:spLocks noGrp="1" noChangeArrowheads="1"/>
          </p:cNvSpPr>
          <p:nvPr>
            <p:ph type="title" idx="4294967295"/>
          </p:nvPr>
        </p:nvSpPr>
        <p:spPr>
          <a:xfrm>
            <a:off x="457200" y="22225"/>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Holocene melt years</a:t>
            </a:r>
          </a:p>
        </p:txBody>
      </p:sp>
      <p:sp>
        <p:nvSpPr>
          <p:cNvPr id="44034" name="Rectangle 2"/>
          <p:cNvSpPr>
            <a:spLocks noGrp="1" noChangeArrowheads="1"/>
          </p:cNvSpPr>
          <p:nvPr>
            <p:ph type="body" idx="4294967295"/>
          </p:nvPr>
        </p:nvSpPr>
        <p:spPr>
          <a:xfrm>
            <a:off x="0" y="1600200"/>
            <a:ext cx="2971800" cy="5257800"/>
          </a:xfrm>
        </p:spPr>
        <p:txBody>
          <a:bodyPr/>
          <a:lstStyle/>
          <a:p>
            <a:pPr eaLnBrk="1" hangingPunct="1">
              <a:lnSpc>
                <a:spcPct val="9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Melt against age (upper panel) and July insolation against age (lower panel) for the GISP2 site over last 10 kyr. </a:t>
            </a:r>
          </a:p>
          <a:p>
            <a:pPr eaLnBrk="1" hangingPunct="1">
              <a:lnSpc>
                <a:spcPct val="9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July insolation in deviation from modern values</a:t>
            </a:r>
          </a:p>
          <a:p>
            <a:pPr eaLnBrk="1" hangingPunct="1">
              <a:lnSpc>
                <a:spcPct val="9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Hipsithermal (warm) period in Holocene is present on the right (</a:t>
            </a:r>
            <a:r>
              <a:rPr lang="en-GB" sz="2000" i="1" smtClean="0"/>
              <a:t>contra</a:t>
            </a:r>
            <a:r>
              <a:rPr lang="en-GB" sz="2000" smtClean="0"/>
              <a:t> objection, didn’t cause entire Greenland meltdown)‏</a:t>
            </a:r>
          </a:p>
        </p:txBody>
      </p:sp>
      <p:pic>
        <p:nvPicPr>
          <p:cNvPr id="107524" name="Picture 3"/>
          <p:cNvPicPr>
            <a:picLocks noChangeAspect="1" noChangeArrowheads="1"/>
          </p:cNvPicPr>
          <p:nvPr/>
        </p:nvPicPr>
        <p:blipFill>
          <a:blip r:embed="rId3"/>
          <a:srcRect l="4828" t="5391" r="9653" b="7138"/>
          <a:stretch>
            <a:fillRect/>
          </a:stretch>
        </p:blipFill>
        <p:spPr bwMode="auto">
          <a:xfrm>
            <a:off x="2900363" y="1143000"/>
            <a:ext cx="6248400" cy="4953000"/>
          </a:xfrm>
          <a:prstGeom prst="rect">
            <a:avLst/>
          </a:prstGeom>
          <a:noFill/>
          <a:ln w="9525">
            <a:noFill/>
            <a:round/>
            <a:headEnd/>
            <a:tailEnd/>
          </a:ln>
        </p:spPr>
      </p:pic>
      <p:sp>
        <p:nvSpPr>
          <p:cNvPr id="44036" name="Text Box 4"/>
          <p:cNvSpPr txBox="1">
            <a:spLocks noChangeArrowheads="1"/>
          </p:cNvSpPr>
          <p:nvPr/>
        </p:nvSpPr>
        <p:spPr bwMode="auto">
          <a:xfrm>
            <a:off x="4343400" y="6248400"/>
            <a:ext cx="4038600" cy="368300"/>
          </a:xfrm>
          <a:prstGeom prst="rect">
            <a:avLst/>
          </a:prstGeom>
          <a:noFill/>
          <a:ln w="9525">
            <a:noFill/>
            <a:round/>
            <a:headEnd/>
            <a:tailEnd/>
          </a:ln>
          <a:effectLst/>
        </p:spPr>
        <p:txBody>
          <a:bodyPr lIns="90000" tIns="46800" rIns="90000" bIns="46800">
            <a:spAutoFit/>
          </a:bodyPr>
          <a:lstStyle/>
          <a:p>
            <a:pPr algn="ctr">
              <a:lnSpc>
                <a:spcPct val="100000"/>
              </a:lnSpc>
              <a:spcBef>
                <a:spcPts val="112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FFFFFF"/>
                </a:solidFill>
                <a:effectLst>
                  <a:outerShdw blurRad="38100" dist="38100" dir="2700000" algn="tl">
                    <a:srgbClr val="000000"/>
                  </a:outerShdw>
                </a:effectLst>
              </a:rPr>
              <a:t>Alley &amp; Anandakrishnan, 1995</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layers / meter depth</a:t>
            </a:r>
          </a:p>
        </p:txBody>
      </p:sp>
      <p:sp>
        <p:nvSpPr>
          <p:cNvPr id="45058" name="Rectangle 2"/>
          <p:cNvSpPr>
            <a:spLocks noGrp="1" noChangeArrowheads="1"/>
          </p:cNvSpPr>
          <p:nvPr>
            <p:ph type="body" idx="4294967295"/>
          </p:nvPr>
        </p:nvSpPr>
        <p:spPr>
          <a:xfrm>
            <a:off x="-76200" y="1600200"/>
            <a:ext cx="2590800" cy="4533900"/>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Green line – in synchrony with human history</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Blue line – layers can be counted by eye</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Purple line – layers disturbed below here</a:t>
            </a:r>
          </a:p>
        </p:txBody>
      </p:sp>
      <p:pic>
        <p:nvPicPr>
          <p:cNvPr id="109572" name="Picture 3"/>
          <p:cNvPicPr>
            <a:picLocks noChangeAspect="1" noChangeArrowheads="1"/>
          </p:cNvPicPr>
          <p:nvPr/>
        </p:nvPicPr>
        <p:blipFill>
          <a:blip r:embed="rId3"/>
          <a:srcRect/>
          <a:stretch>
            <a:fillRect/>
          </a:stretch>
        </p:blipFill>
        <p:spPr bwMode="auto">
          <a:xfrm>
            <a:off x="2514600" y="1143000"/>
            <a:ext cx="6629400" cy="5029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Grp="1" noChangeArrowheads="1"/>
          </p:cNvSpPr>
          <p:nvPr>
            <p:ph type="title" idx="4294967295"/>
          </p:nvPr>
        </p:nvSpPr>
        <p:spPr>
          <a:xfrm>
            <a:off x="457200" y="363538"/>
            <a:ext cx="8229600" cy="1143000"/>
          </a:xfrm>
        </p:spPr>
        <p:txBody>
          <a:bodyPr lIns="0" tIns="0" rIns="0" bIns="0"/>
          <a:lstStyle/>
          <a:p>
            <a:pPr eaLnBrk="1" hangingPunct="1"/>
            <a:endParaRPr lang="en-US" smtClean="0"/>
          </a:p>
        </p:txBody>
      </p:sp>
      <p:sp>
        <p:nvSpPr>
          <p:cNvPr id="46082" name="Rectangle 2"/>
          <p:cNvSpPr>
            <a:spLocks noGrp="1" noChangeArrowheads="1"/>
          </p:cNvSpPr>
          <p:nvPr>
            <p:ph type="body" idx="4294967295"/>
          </p:nvPr>
        </p:nvSpPr>
        <p:spPr>
          <a:xfrm>
            <a:off x="457200" y="1600200"/>
            <a:ext cx="8229600" cy="4533900"/>
          </a:xfrm>
        </p:spPr>
        <p:txBody>
          <a:bodyPr lIns="0" tIns="0" rIns="0" bIns="0"/>
          <a:lstStyle/>
          <a:p>
            <a:pPr eaLnBrk="1" hangingPunct="1"/>
            <a:endParaRPr lang="en-US" smtClean="0"/>
          </a:p>
        </p:txBody>
      </p:sp>
      <p:pic>
        <p:nvPicPr>
          <p:cNvPr id="111620" name="Picture 3"/>
          <p:cNvPicPr>
            <a:picLocks noChangeAspect="1" noChangeArrowheads="1"/>
          </p:cNvPicPr>
          <p:nvPr/>
        </p:nvPicPr>
        <p:blipFill>
          <a:blip r:embed="rId3"/>
          <a:srcRect/>
          <a:stretch>
            <a:fillRect/>
          </a:stretch>
        </p:blipFill>
        <p:spPr bwMode="auto">
          <a:xfrm>
            <a:off x="0" y="0"/>
            <a:ext cx="10896600" cy="68103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GISP2 – layers vs. depth (error bars)‏</a:t>
            </a:r>
          </a:p>
        </p:txBody>
      </p:sp>
      <p:sp>
        <p:nvSpPr>
          <p:cNvPr id="47106" name="Rectangle 2"/>
          <p:cNvSpPr>
            <a:spLocks noGrp="1" noChangeArrowheads="1"/>
          </p:cNvSpPr>
          <p:nvPr>
            <p:ph type="body" idx="4294967295"/>
          </p:nvPr>
        </p:nvSpPr>
        <p:spPr>
          <a:xfrm>
            <a:off x="457200" y="1600200"/>
            <a:ext cx="8229600" cy="4533900"/>
          </a:xfrm>
        </p:spPr>
        <p:txBody>
          <a:bodyPr lIns="0" tIns="0" rIns="0" bIns="0"/>
          <a:lstStyle/>
          <a:p>
            <a:pPr eaLnBrk="1" hangingPunct="1"/>
            <a:endParaRPr lang="en-US" smtClean="0"/>
          </a:p>
        </p:txBody>
      </p:sp>
      <p:pic>
        <p:nvPicPr>
          <p:cNvPr id="113668" name="Picture 3"/>
          <p:cNvPicPr>
            <a:picLocks noChangeAspect="1" noChangeArrowheads="1"/>
          </p:cNvPicPr>
          <p:nvPr/>
        </p:nvPicPr>
        <p:blipFill>
          <a:blip r:embed="rId3"/>
          <a:srcRect/>
          <a:stretch>
            <a:fillRect/>
          </a:stretch>
        </p:blipFill>
        <p:spPr bwMode="auto">
          <a:xfrm>
            <a:off x="228600" y="914400"/>
            <a:ext cx="8686800" cy="5715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layers vs. depth</a:t>
            </a:r>
          </a:p>
        </p:txBody>
      </p:sp>
      <p:sp>
        <p:nvSpPr>
          <p:cNvPr id="48130" name="Rectangle 2"/>
          <p:cNvSpPr>
            <a:spLocks noGrp="1" noChangeArrowheads="1"/>
          </p:cNvSpPr>
          <p:nvPr>
            <p:ph type="body" idx="4294967295"/>
          </p:nvPr>
        </p:nvSpPr>
        <p:spPr>
          <a:xfrm>
            <a:off x="0" y="1600200"/>
            <a:ext cx="2895600" cy="4533900"/>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Green line – in synchrony with human history</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Blue line – in synchrony with volcanic record</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Purple line – layers disturbed &amp; unreliable below here</a:t>
            </a:r>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p:txBody>
      </p:sp>
      <p:pic>
        <p:nvPicPr>
          <p:cNvPr id="115716" name="Picture 3"/>
          <p:cNvPicPr>
            <a:picLocks noChangeAspect="1" noChangeArrowheads="1"/>
          </p:cNvPicPr>
          <p:nvPr/>
        </p:nvPicPr>
        <p:blipFill>
          <a:blip r:embed="rId3"/>
          <a:srcRect/>
          <a:stretch>
            <a:fillRect/>
          </a:stretch>
        </p:blipFill>
        <p:spPr bwMode="auto">
          <a:xfrm>
            <a:off x="2895600" y="1143000"/>
            <a:ext cx="6096000" cy="4572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GISP2 – </a:t>
            </a:r>
          </a:p>
        </p:txBody>
      </p:sp>
      <p:sp>
        <p:nvSpPr>
          <p:cNvPr id="49154" name="Rectangle 2"/>
          <p:cNvSpPr>
            <a:spLocks noGrp="1" noChangeArrowheads="1"/>
          </p:cNvSpPr>
          <p:nvPr>
            <p:ph type="body" idx="4294967295"/>
          </p:nvPr>
        </p:nvSpPr>
        <p:spPr>
          <a:xfrm>
            <a:off x="0" y="1600200"/>
            <a:ext cx="19050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GISP2 data compared with major glacial episodes</a:t>
            </a:r>
          </a:p>
        </p:txBody>
      </p:sp>
      <p:pic>
        <p:nvPicPr>
          <p:cNvPr id="117764" name="Picture 3"/>
          <p:cNvPicPr>
            <a:picLocks noChangeAspect="1" noChangeArrowheads="1"/>
          </p:cNvPicPr>
          <p:nvPr/>
        </p:nvPicPr>
        <p:blipFill>
          <a:blip r:embed="rId3"/>
          <a:srcRect/>
          <a:stretch>
            <a:fillRect/>
          </a:stretch>
        </p:blipFill>
        <p:spPr bwMode="auto">
          <a:xfrm>
            <a:off x="1905000" y="0"/>
            <a:ext cx="7239000" cy="69183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6172200" y="-7938"/>
            <a:ext cx="29718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GISP2 – Holocene</a:t>
            </a:r>
          </a:p>
        </p:txBody>
      </p:sp>
      <p:sp>
        <p:nvSpPr>
          <p:cNvPr id="50178" name="Rectangle 2"/>
          <p:cNvSpPr>
            <a:spLocks noGrp="1" noChangeArrowheads="1"/>
          </p:cNvSpPr>
          <p:nvPr>
            <p:ph type="body" idx="4294967295"/>
          </p:nvPr>
        </p:nvSpPr>
        <p:spPr>
          <a:xfrm>
            <a:off x="6400800" y="1600200"/>
            <a:ext cx="27432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The Younger Dryas – indicated by several proxies</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GISP2 calcium proxy – Ca is not as sensitive a proxy as was thought earlier</a:t>
            </a:r>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p:txBody>
      </p:sp>
      <p:pic>
        <p:nvPicPr>
          <p:cNvPr id="119812" name="Picture 3"/>
          <p:cNvPicPr>
            <a:picLocks noChangeAspect="1" noChangeArrowheads="1"/>
          </p:cNvPicPr>
          <p:nvPr/>
        </p:nvPicPr>
        <p:blipFill>
          <a:blip r:embed="rId3"/>
          <a:srcRect/>
          <a:stretch>
            <a:fillRect/>
          </a:stretch>
        </p:blipFill>
        <p:spPr bwMode="auto">
          <a:xfrm>
            <a:off x="0" y="161925"/>
            <a:ext cx="6400800" cy="6543675"/>
          </a:xfrm>
          <a:prstGeom prst="rect">
            <a:avLst/>
          </a:prstGeom>
          <a:noFill/>
          <a:ln w="9525">
            <a:noFill/>
            <a:round/>
            <a:headEnd/>
            <a:tailEnd/>
          </a:ln>
        </p:spPr>
      </p:pic>
      <p:sp>
        <p:nvSpPr>
          <p:cNvPr id="50180" name="Text Box 4"/>
          <p:cNvSpPr txBox="1">
            <a:spLocks noChangeArrowheads="1"/>
          </p:cNvSpPr>
          <p:nvPr/>
        </p:nvSpPr>
        <p:spPr bwMode="auto">
          <a:xfrm>
            <a:off x="152400" y="4724400"/>
            <a:ext cx="3505200" cy="2157413"/>
          </a:xfrm>
          <a:prstGeom prst="rect">
            <a:avLst/>
          </a:prstGeom>
          <a:noFill/>
          <a:ln w="9525">
            <a:noFill/>
            <a:round/>
            <a:headEnd/>
            <a:tailEnd/>
          </a:ln>
          <a:effectLst/>
        </p:spPr>
        <p:txBody>
          <a:bodyPr lIns="90000" tIns="46800" rIns="90000" bIns="46800">
            <a:spAutoFit/>
          </a:bodyPr>
          <a:lstStyle/>
          <a:p>
            <a:pPr>
              <a:lnSpc>
                <a:spcPct val="100000"/>
              </a:lnSpc>
              <a:buClr>
                <a:srgbClr val="52527C"/>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52527C"/>
                </a:solidFill>
                <a:effectLst>
                  <a:outerShdw blurRad="38100" dist="38100" dir="2700000" algn="tl">
                    <a:srgbClr val="000000"/>
                  </a:outerShdw>
                </a:effectLst>
              </a:rPr>
              <a:t>Alley </a:t>
            </a:r>
            <a:r>
              <a:rPr lang="en-GB" i="1">
                <a:solidFill>
                  <a:srgbClr val="52527C"/>
                </a:solidFill>
                <a:effectLst>
                  <a:outerShdw blurRad="38100" dist="38100" dir="2700000" algn="tl">
                    <a:srgbClr val="000000"/>
                  </a:outerShdw>
                </a:effectLst>
              </a:rPr>
              <a:t>et al</a:t>
            </a:r>
            <a:r>
              <a:rPr lang="en-GB">
                <a:solidFill>
                  <a:srgbClr val="52527C"/>
                </a:solidFill>
                <a:effectLst>
                  <a:outerShdw blurRad="38100" dist="38100" dir="2700000" algn="tl">
                    <a:srgbClr val="000000"/>
                  </a:outerShdw>
                </a:effectLst>
              </a:rPr>
              <a:t>., </a:t>
            </a:r>
            <a:r>
              <a:rPr lang="en-GB" i="1">
                <a:solidFill>
                  <a:srgbClr val="52527C"/>
                </a:solidFill>
                <a:effectLst>
                  <a:outerShdw blurRad="38100" dist="38100" dir="2700000" algn="tl">
                    <a:srgbClr val="000000"/>
                  </a:outerShdw>
                </a:effectLst>
              </a:rPr>
              <a:t>Nature</a:t>
            </a:r>
            <a:r>
              <a:rPr lang="en-GB">
                <a:solidFill>
                  <a:srgbClr val="52527C"/>
                </a:solidFill>
                <a:effectLst>
                  <a:outerShdw blurRad="38100" dist="38100" dir="2700000" algn="tl">
                    <a:srgbClr val="000000"/>
                  </a:outerShdw>
                </a:effectLst>
              </a:rPr>
              <a:t>, 1992, Grootes </a:t>
            </a:r>
            <a:r>
              <a:rPr lang="en-GB" i="1">
                <a:solidFill>
                  <a:srgbClr val="52527C"/>
                </a:solidFill>
                <a:effectLst>
                  <a:outerShdw blurRad="38100" dist="38100" dir="2700000" algn="tl">
                    <a:srgbClr val="000000"/>
                  </a:outerShdw>
                </a:effectLst>
              </a:rPr>
              <a:t>et al</a:t>
            </a:r>
            <a:r>
              <a:rPr lang="en-GB">
                <a:solidFill>
                  <a:srgbClr val="52527C"/>
                </a:solidFill>
                <a:effectLst>
                  <a:outerShdw blurRad="38100" dist="38100" dir="2700000" algn="tl">
                    <a:srgbClr val="000000"/>
                  </a:outerShdw>
                </a:effectLst>
              </a:rPr>
              <a:t>., </a:t>
            </a:r>
            <a:r>
              <a:rPr lang="en-GB" i="1">
                <a:solidFill>
                  <a:srgbClr val="52527C"/>
                </a:solidFill>
                <a:effectLst>
                  <a:outerShdw blurRad="38100" dist="38100" dir="2700000" algn="tl">
                    <a:srgbClr val="000000"/>
                  </a:outerShdw>
                </a:effectLst>
              </a:rPr>
              <a:t>Nature</a:t>
            </a:r>
            <a:r>
              <a:rPr lang="en-GB">
                <a:solidFill>
                  <a:srgbClr val="52527C"/>
                </a:solidFill>
                <a:effectLst>
                  <a:outerShdw blurRad="38100" dist="38100" dir="2700000" algn="tl">
                    <a:srgbClr val="000000"/>
                  </a:outerShdw>
                </a:effectLst>
              </a:rPr>
              <a:t>, 1993 and Brook, </a:t>
            </a:r>
            <a:r>
              <a:rPr lang="en-GB" i="1">
                <a:solidFill>
                  <a:srgbClr val="52527C"/>
                </a:solidFill>
                <a:effectLst>
                  <a:outerShdw blurRad="38100" dist="38100" dir="2700000" algn="tl">
                    <a:srgbClr val="000000"/>
                  </a:outerShdw>
                </a:effectLst>
              </a:rPr>
              <a:t>et al</a:t>
            </a:r>
            <a:r>
              <a:rPr lang="en-GB">
                <a:solidFill>
                  <a:srgbClr val="52527C"/>
                </a:solidFill>
                <a:effectLst>
                  <a:outerShdw blurRad="38100" dist="38100" dir="2700000" algn="tl">
                    <a:srgbClr val="000000"/>
                  </a:outerShdw>
                </a:effectLst>
              </a:rPr>
              <a:t>., </a:t>
            </a:r>
            <a:r>
              <a:rPr lang="en-GB" i="1">
                <a:solidFill>
                  <a:srgbClr val="52527C"/>
                </a:solidFill>
                <a:effectLst>
                  <a:outerShdw blurRad="38100" dist="38100" dir="2700000" algn="tl">
                    <a:srgbClr val="000000"/>
                  </a:outerShdw>
                </a:effectLst>
              </a:rPr>
              <a:t>Science</a:t>
            </a:r>
            <a:r>
              <a:rPr lang="en-GB">
                <a:solidFill>
                  <a:srgbClr val="52527C"/>
                </a:solidFill>
                <a:effectLst>
                  <a:outerShdw blurRad="38100" dist="38100" dir="2700000" algn="tl">
                    <a:srgbClr val="000000"/>
                  </a:outerShdw>
                </a:effectLst>
              </a:rPr>
              <a:t>, 1996;</a:t>
            </a:r>
          </a:p>
          <a:p>
            <a:pPr>
              <a:lnSpc>
                <a:spcPct val="100000"/>
              </a:lnSpc>
              <a:buClr>
                <a:srgbClr val="52527C"/>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solidFill>
                  <a:srgbClr val="52527C"/>
                </a:solidFill>
                <a:effectLst>
                  <a:outerShdw blurRad="38100" dist="38100" dir="2700000" algn="tl">
                    <a:srgbClr val="000000"/>
                  </a:outerShdw>
                </a:effectLst>
              </a:rPr>
              <a:t>Mayewski </a:t>
            </a:r>
            <a:r>
              <a:rPr lang="en-GB" i="1">
                <a:solidFill>
                  <a:srgbClr val="52527C"/>
                </a:solidFill>
                <a:effectLst>
                  <a:outerShdw blurRad="38100" dist="38100" dir="2700000" algn="tl">
                    <a:srgbClr val="000000"/>
                  </a:outerShdw>
                </a:effectLst>
              </a:rPr>
              <a:t>et al</a:t>
            </a:r>
            <a:r>
              <a:rPr lang="en-GB">
                <a:solidFill>
                  <a:srgbClr val="52527C"/>
                </a:solidFill>
                <a:effectLst>
                  <a:outerShdw blurRad="38100" dist="38100" dir="2700000" algn="tl">
                    <a:srgbClr val="000000"/>
                  </a:outerShdw>
                </a:effectLst>
              </a:rPr>
              <a:t>., </a:t>
            </a:r>
            <a:r>
              <a:rPr lang="en-GB" i="1">
                <a:solidFill>
                  <a:srgbClr val="52527C"/>
                </a:solidFill>
                <a:effectLst>
                  <a:outerShdw blurRad="38100" dist="38100" dir="2700000" algn="tl">
                    <a:srgbClr val="000000"/>
                  </a:outerShdw>
                </a:effectLst>
              </a:rPr>
              <a:t>Science</a:t>
            </a:r>
            <a:r>
              <a:rPr lang="en-GB">
                <a:solidFill>
                  <a:srgbClr val="52527C"/>
                </a:solidFill>
                <a:effectLst>
                  <a:outerShdw blurRad="38100" dist="38100" dir="2700000" algn="tl">
                    <a:srgbClr val="000000"/>
                  </a:outerShdw>
                </a:effectLst>
              </a:rPr>
              <a:t>, 1993, 1994</a:t>
            </a:r>
          </a:p>
          <a:p>
            <a:pPr>
              <a:lnSpc>
                <a:spcPct val="100000"/>
              </a:lnSpc>
              <a:spcBef>
                <a:spcPts val="1125"/>
              </a:spcBef>
              <a:buClr>
                <a:srgbClr val="52527C"/>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GB">
              <a:solidFill>
                <a:srgbClr val="52527C"/>
              </a:solidFill>
              <a:effectLst>
                <a:outerShdw blurRad="38100" dist="38100" dir="2700000" algn="tl">
                  <a:srgbClr val="000000"/>
                </a:outerShdw>
              </a:effectLst>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0" y="66675"/>
            <a:ext cx="25908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GISP2 – Vostok</a:t>
            </a:r>
          </a:p>
        </p:txBody>
      </p:sp>
      <p:sp>
        <p:nvSpPr>
          <p:cNvPr id="51202" name="Rectangle 2"/>
          <p:cNvSpPr>
            <a:spLocks noGrp="1" noChangeArrowheads="1"/>
          </p:cNvSpPr>
          <p:nvPr>
            <p:ph type="body" idx="4294967295"/>
          </p:nvPr>
        </p:nvSpPr>
        <p:spPr>
          <a:xfrm>
            <a:off x="0" y="1600200"/>
            <a:ext cx="2590800" cy="5172075"/>
          </a:xfrm>
        </p:spPr>
        <p:txBody>
          <a:bodyPr/>
          <a:lstStyle/>
          <a:p>
            <a:pPr eaLnBrk="1" hangingPunct="1">
              <a:lnSpc>
                <a:spcPct val="100000"/>
              </a:lnSpc>
              <a:spcBef>
                <a:spcPts val="600"/>
              </a:spcBef>
              <a:buSzPct val="12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Arctic &amp; Antarctic – Pleistocene-Holocene transition</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GISP2</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Vostok</a:t>
            </a:r>
          </a:p>
          <a:p>
            <a:pPr eaLnBrk="1" hangingPunct="1">
              <a:lnSpc>
                <a:spcPct val="100000"/>
              </a:lnSpc>
              <a:spcBef>
                <a:spcPts val="6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North-South data set correlation (</a:t>
            </a:r>
            <a:r>
              <a:rPr lang="en-GB" sz="2000" i="1" smtClean="0"/>
              <a:t>contra</a:t>
            </a:r>
            <a:r>
              <a:rPr lang="en-GB" sz="2000" smtClean="0"/>
              <a:t> objections)‏</a:t>
            </a:r>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(Bender </a:t>
            </a:r>
            <a:r>
              <a:rPr lang="en-GB" sz="2000" i="1" smtClean="0"/>
              <a:t>et al</a:t>
            </a:r>
            <a:r>
              <a:rPr lang="en-GB" sz="2000" smtClean="0"/>
              <a:t>., </a:t>
            </a:r>
            <a:r>
              <a:rPr lang="en-GB" sz="2000" i="1" smtClean="0"/>
              <a:t>Nature</a:t>
            </a:r>
            <a:r>
              <a:rPr lang="en-GB" sz="2000" smtClean="0"/>
              <a:t>, 1994)‏</a:t>
            </a:r>
          </a:p>
        </p:txBody>
      </p:sp>
      <p:pic>
        <p:nvPicPr>
          <p:cNvPr id="121860" name="Picture 3"/>
          <p:cNvPicPr>
            <a:picLocks noChangeAspect="1" noChangeArrowheads="1"/>
          </p:cNvPicPr>
          <p:nvPr/>
        </p:nvPicPr>
        <p:blipFill>
          <a:blip r:embed="rId3"/>
          <a:srcRect/>
          <a:stretch>
            <a:fillRect/>
          </a:stretch>
        </p:blipFill>
        <p:spPr bwMode="auto">
          <a:xfrm>
            <a:off x="2617788" y="0"/>
            <a:ext cx="6546850" cy="6858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Vostok</a:t>
            </a:r>
          </a:p>
        </p:txBody>
      </p:sp>
      <p:sp>
        <p:nvSpPr>
          <p:cNvPr id="52226" name="Rectangle 2"/>
          <p:cNvSpPr>
            <a:spLocks noGrp="1" noChangeArrowheads="1"/>
          </p:cNvSpPr>
          <p:nvPr>
            <p:ph type="body" idx="4294967295"/>
          </p:nvPr>
        </p:nvSpPr>
        <p:spPr>
          <a:xfrm>
            <a:off x="457200" y="788988"/>
            <a:ext cx="8229600" cy="5827712"/>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Graph of CO</a:t>
            </a:r>
            <a:r>
              <a:rPr lang="en-GB" sz="2000" baseline="-25000" smtClean="0"/>
              <a:t>2</a:t>
            </a:r>
            <a:r>
              <a:rPr lang="en-GB" sz="2000" smtClean="0"/>
              <a:t> (green), reconstructed temperature (blue) and dust (red) from the Vostok ice core for the past 420,000 years</a:t>
            </a:r>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 </a:t>
            </a:r>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4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eaLnBrk="1" hangingPunct="1">
              <a:lnSpc>
                <a:spcPct val="100000"/>
              </a:lnSpc>
              <a:spcBef>
                <a:spcPts val="500"/>
              </a:spcBef>
              <a:buSzPct val="16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algn="ct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algn="ct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See </a:t>
            </a:r>
            <a:r>
              <a:rPr lang="en-GB" sz="2000" smtClean="0">
                <a:solidFill>
                  <a:srgbClr val="CCCCFF"/>
                </a:solidFill>
                <a:hlinkClick r:id="rId3"/>
              </a:rPr>
              <a:t>http://en.wikipedia.org/wiki/Ice_core</a:t>
            </a:r>
            <a:r>
              <a:rPr lang="en-GB" sz="2000" smtClean="0"/>
              <a:t> and links. </a:t>
            </a:r>
          </a:p>
        </p:txBody>
      </p:sp>
      <p:pic>
        <p:nvPicPr>
          <p:cNvPr id="123908" name="Picture 3"/>
          <p:cNvPicPr>
            <a:picLocks noChangeAspect="1" noChangeArrowheads="1"/>
          </p:cNvPicPr>
          <p:nvPr/>
        </p:nvPicPr>
        <p:blipFill>
          <a:blip r:embed="rId4"/>
          <a:srcRect/>
          <a:stretch>
            <a:fillRect/>
          </a:stretch>
        </p:blipFill>
        <p:spPr bwMode="auto">
          <a:xfrm>
            <a:off x="2514600" y="1600200"/>
            <a:ext cx="6248400" cy="46577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Antarctica</a:t>
            </a:r>
          </a:p>
        </p:txBody>
      </p:sp>
      <p:sp>
        <p:nvSpPr>
          <p:cNvPr id="53250" name="Rectangle 2"/>
          <p:cNvSpPr>
            <a:spLocks noGrp="1" noChangeArrowheads="1"/>
          </p:cNvSpPr>
          <p:nvPr>
            <p:ph type="body" idx="4294967295"/>
          </p:nvPr>
        </p:nvSpPr>
        <p:spPr>
          <a:xfrm>
            <a:off x="457200" y="1600200"/>
            <a:ext cx="82296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Vostok (right)‏</a:t>
            </a:r>
          </a:p>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Dome C (EPICA) </a:t>
            </a:r>
          </a:p>
        </p:txBody>
      </p:sp>
      <p:pic>
        <p:nvPicPr>
          <p:cNvPr id="125956" name="Picture 3"/>
          <p:cNvPicPr>
            <a:picLocks noChangeAspect="1" noChangeArrowheads="1"/>
          </p:cNvPicPr>
          <p:nvPr/>
        </p:nvPicPr>
        <p:blipFill>
          <a:blip r:embed="rId3"/>
          <a:srcRect/>
          <a:stretch>
            <a:fillRect/>
          </a:stretch>
        </p:blipFill>
        <p:spPr bwMode="auto">
          <a:xfrm>
            <a:off x="3276600" y="2438400"/>
            <a:ext cx="5715000" cy="4279900"/>
          </a:xfrm>
          <a:prstGeom prst="rect">
            <a:avLst/>
          </a:prstGeom>
          <a:noFill/>
          <a:ln w="9525">
            <a:noFill/>
            <a:round/>
            <a:headEnd/>
            <a:tailEnd/>
          </a:ln>
        </p:spPr>
      </p:pic>
      <p:pic>
        <p:nvPicPr>
          <p:cNvPr id="125957" name="Picture 4"/>
          <p:cNvPicPr>
            <a:picLocks noChangeAspect="1" noChangeArrowheads="1"/>
          </p:cNvPicPr>
          <p:nvPr/>
        </p:nvPicPr>
        <p:blipFill>
          <a:blip r:embed="rId4"/>
          <a:srcRect/>
          <a:stretch>
            <a:fillRect/>
          </a:stretch>
        </p:blipFill>
        <p:spPr bwMode="auto">
          <a:xfrm>
            <a:off x="152400" y="3505200"/>
            <a:ext cx="3333750" cy="248602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idx="4294967295"/>
          </p:nvPr>
        </p:nvSpPr>
        <p:spPr>
          <a:xfrm>
            <a:off x="0" y="-20638"/>
            <a:ext cx="7531100" cy="706438"/>
          </a:xfrm>
        </p:spPr>
        <p:txBody>
          <a:bodyPr lIns="0" tIns="0" rIns="0" bIns="0"/>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smtClean="0"/>
              <a:t>Radioactive decay – parent to daughter</a:t>
            </a:r>
          </a:p>
        </p:txBody>
      </p:sp>
      <p:pic>
        <p:nvPicPr>
          <p:cNvPr id="35843" name="Picture 2"/>
          <p:cNvPicPr>
            <a:picLocks noChangeAspect="1" noChangeArrowheads="1"/>
          </p:cNvPicPr>
          <p:nvPr/>
        </p:nvPicPr>
        <p:blipFill>
          <a:blip r:embed="rId3"/>
          <a:srcRect/>
          <a:stretch>
            <a:fillRect/>
          </a:stretch>
        </p:blipFill>
        <p:spPr bwMode="auto">
          <a:xfrm>
            <a:off x="3443288" y="2936875"/>
            <a:ext cx="5676900" cy="3429000"/>
          </a:xfrm>
          <a:prstGeom prst="rect">
            <a:avLst/>
          </a:prstGeom>
          <a:noFill/>
          <a:ln w="9525">
            <a:noFill/>
            <a:round/>
            <a:headEnd/>
            <a:tailEnd/>
          </a:ln>
        </p:spPr>
      </p:pic>
      <p:pic>
        <p:nvPicPr>
          <p:cNvPr id="35844" name="Picture 3"/>
          <p:cNvPicPr>
            <a:picLocks noChangeAspect="1" noChangeArrowheads="1"/>
          </p:cNvPicPr>
          <p:nvPr/>
        </p:nvPicPr>
        <p:blipFill>
          <a:blip r:embed="rId4"/>
          <a:srcRect/>
          <a:stretch>
            <a:fillRect/>
          </a:stretch>
        </p:blipFill>
        <p:spPr bwMode="auto">
          <a:xfrm>
            <a:off x="38100" y="731838"/>
            <a:ext cx="4305300" cy="3155950"/>
          </a:xfrm>
          <a:prstGeom prst="rect">
            <a:avLst/>
          </a:prstGeom>
          <a:noFill/>
          <a:ln w="9525">
            <a:noFill/>
            <a:round/>
            <a:headEnd/>
            <a:tailEnd/>
          </a:ln>
        </p:spPr>
      </p:pic>
      <p:pic>
        <p:nvPicPr>
          <p:cNvPr id="35845" name="Picture 4"/>
          <p:cNvPicPr>
            <a:picLocks noChangeAspect="1" noChangeArrowheads="1"/>
          </p:cNvPicPr>
          <p:nvPr/>
        </p:nvPicPr>
        <p:blipFill>
          <a:blip r:embed="rId5"/>
          <a:srcRect/>
          <a:stretch>
            <a:fillRect/>
          </a:stretch>
        </p:blipFill>
        <p:spPr bwMode="auto">
          <a:xfrm>
            <a:off x="20638" y="3922713"/>
            <a:ext cx="4322762" cy="2922587"/>
          </a:xfrm>
          <a:prstGeom prst="rect">
            <a:avLst/>
          </a:prstGeom>
          <a:noFill/>
          <a:ln w="9525">
            <a:noFill/>
            <a:round/>
            <a:headEnd/>
            <a:tailEnd/>
          </a:ln>
        </p:spPr>
      </p:pic>
      <p:pic>
        <p:nvPicPr>
          <p:cNvPr id="35846" name="Picture 5"/>
          <p:cNvPicPr>
            <a:picLocks noChangeAspect="1" noChangeArrowheads="1"/>
          </p:cNvPicPr>
          <p:nvPr/>
        </p:nvPicPr>
        <p:blipFill>
          <a:blip r:embed="rId6"/>
          <a:srcRect/>
          <a:stretch>
            <a:fillRect/>
          </a:stretch>
        </p:blipFill>
        <p:spPr bwMode="auto">
          <a:xfrm>
            <a:off x="7481888" y="39688"/>
            <a:ext cx="1628775" cy="28479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Antarctic coring sites</a:t>
            </a:r>
          </a:p>
        </p:txBody>
      </p:sp>
      <p:sp>
        <p:nvSpPr>
          <p:cNvPr id="54274" name="Rectangle 2"/>
          <p:cNvSpPr>
            <a:spLocks noGrp="1" noChangeArrowheads="1"/>
          </p:cNvSpPr>
          <p:nvPr>
            <p:ph type="body" idx="4294967295"/>
          </p:nvPr>
        </p:nvSpPr>
        <p:spPr>
          <a:xfrm>
            <a:off x="457200" y="1600200"/>
            <a:ext cx="29718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Vostok – 3300 m by 1997.</a:t>
            </a:r>
          </a:p>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Dome Concordia – 3200 m.</a:t>
            </a:r>
          </a:p>
        </p:txBody>
      </p:sp>
      <p:pic>
        <p:nvPicPr>
          <p:cNvPr id="128004" name="Picture 3"/>
          <p:cNvPicPr>
            <a:picLocks noChangeAspect="1" noChangeArrowheads="1"/>
          </p:cNvPicPr>
          <p:nvPr/>
        </p:nvPicPr>
        <p:blipFill>
          <a:blip r:embed="rId3"/>
          <a:srcRect/>
          <a:stretch>
            <a:fillRect/>
          </a:stretch>
        </p:blipFill>
        <p:spPr bwMode="auto">
          <a:xfrm>
            <a:off x="3429000" y="1879600"/>
            <a:ext cx="5715000" cy="4978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a:t>
            </a:r>
          </a:p>
        </p:txBody>
      </p:sp>
      <p:sp>
        <p:nvSpPr>
          <p:cNvPr id="55298" name="Rectangle 2"/>
          <p:cNvSpPr>
            <a:spLocks noGrp="1" noChangeArrowheads="1"/>
          </p:cNvSpPr>
          <p:nvPr>
            <p:ph type="body" idx="4294967295"/>
          </p:nvPr>
        </p:nvSpPr>
        <p:spPr>
          <a:xfrm>
            <a:off x="0" y="1600200"/>
            <a:ext cx="2514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Data from the Vostok (Antarctica) ice core (Petit </a:t>
            </a:r>
            <a:r>
              <a:rPr lang="en-GB" sz="2000" i="1" smtClean="0"/>
              <a:t>et al</a:t>
            </a:r>
            <a:r>
              <a:rPr lang="en-GB" sz="2000" smtClean="0"/>
              <a:t>. 1999), with temperature modified as per (Vimeux </a:t>
            </a:r>
            <a:r>
              <a:rPr lang="en-GB" sz="2000" i="1" smtClean="0"/>
              <a:t>et</a:t>
            </a:r>
            <a:r>
              <a:rPr lang="en-GB" sz="2000" smtClean="0"/>
              <a:t> </a:t>
            </a:r>
            <a:r>
              <a:rPr lang="en-GB" sz="2000" i="1" smtClean="0"/>
              <a:t>al</a:t>
            </a:r>
            <a:r>
              <a:rPr lang="en-GB" sz="2000" smtClean="0"/>
              <a:t>. 2002). </a:t>
            </a:r>
          </a:p>
        </p:txBody>
      </p:sp>
      <p:pic>
        <p:nvPicPr>
          <p:cNvPr id="130052" name="Picture 3"/>
          <p:cNvPicPr>
            <a:picLocks noChangeAspect="1" noChangeArrowheads="1"/>
          </p:cNvPicPr>
          <p:nvPr/>
        </p:nvPicPr>
        <p:blipFill>
          <a:blip r:embed="rId3"/>
          <a:srcRect/>
          <a:stretch>
            <a:fillRect/>
          </a:stretch>
        </p:blipFill>
        <p:spPr bwMode="auto">
          <a:xfrm>
            <a:off x="2514600" y="1371600"/>
            <a:ext cx="6553200" cy="4724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a:t>
            </a:r>
          </a:p>
        </p:txBody>
      </p:sp>
      <p:sp>
        <p:nvSpPr>
          <p:cNvPr id="56322" name="Rectangle 2"/>
          <p:cNvSpPr>
            <a:spLocks noGrp="1" noChangeArrowheads="1"/>
          </p:cNvSpPr>
          <p:nvPr>
            <p:ph type="body" idx="4294967295"/>
          </p:nvPr>
        </p:nvSpPr>
        <p:spPr>
          <a:xfrm>
            <a:off x="6629400" y="1600200"/>
            <a:ext cx="2514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Deuterium (</a:t>
            </a:r>
            <a:r>
              <a:rPr lang="en-GB" sz="2000" baseline="30000" smtClean="0"/>
              <a:t>2</a:t>
            </a:r>
            <a:r>
              <a:rPr lang="en-GB" sz="2000" smtClean="0"/>
              <a:t>H – a proxy for atmospheric temperature) from the Dome C ice core. </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740 Kyr</a:t>
            </a:r>
          </a:p>
        </p:txBody>
      </p:sp>
      <p:pic>
        <p:nvPicPr>
          <p:cNvPr id="132100" name="Picture 3"/>
          <p:cNvPicPr>
            <a:picLocks noChangeAspect="1" noChangeArrowheads="1"/>
          </p:cNvPicPr>
          <p:nvPr/>
        </p:nvPicPr>
        <p:blipFill>
          <a:blip r:embed="rId3"/>
          <a:srcRect/>
          <a:stretch>
            <a:fillRect/>
          </a:stretch>
        </p:blipFill>
        <p:spPr bwMode="auto">
          <a:xfrm>
            <a:off x="152400" y="1600200"/>
            <a:ext cx="6477000" cy="4572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
          <p:cNvSpPr>
            <a:spLocks noGrp="1" noChangeArrowheads="1"/>
          </p:cNvSpPr>
          <p:nvPr>
            <p:ph type="title" idx="4294967295"/>
          </p:nvPr>
        </p:nvSpPr>
        <p:spPr>
          <a:xfrm>
            <a:off x="457200" y="0"/>
            <a:ext cx="8229600" cy="9144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Vostok</a:t>
            </a:r>
          </a:p>
        </p:txBody>
      </p:sp>
      <p:sp>
        <p:nvSpPr>
          <p:cNvPr id="57346" name="Rectangle 2"/>
          <p:cNvSpPr>
            <a:spLocks noGrp="1" noChangeArrowheads="1"/>
          </p:cNvSpPr>
          <p:nvPr>
            <p:ph type="body" idx="4294967295"/>
          </p:nvPr>
        </p:nvSpPr>
        <p:spPr>
          <a:xfrm>
            <a:off x="0" y="6324600"/>
            <a:ext cx="9144000" cy="533400"/>
          </a:xfrm>
        </p:spPr>
        <p:txBody>
          <a:bodyPr/>
          <a:lstStyle/>
          <a:p>
            <a:pPr algn="ctr" eaLnBrk="1" hangingPunct="1">
              <a:lnSpc>
                <a:spcPct val="100000"/>
              </a:lnSpc>
              <a:spcBef>
                <a:spcPts val="500"/>
              </a:spcBef>
              <a:buSzPct val="178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smtClean="0"/>
              <a:t>420,000 years of ice core data from Vostok, Antarctica research station. </a:t>
            </a:r>
          </a:p>
        </p:txBody>
      </p:sp>
      <p:pic>
        <p:nvPicPr>
          <p:cNvPr id="134148" name="Picture 3"/>
          <p:cNvPicPr>
            <a:picLocks noChangeAspect="1" noChangeArrowheads="1"/>
          </p:cNvPicPr>
          <p:nvPr/>
        </p:nvPicPr>
        <p:blipFill>
          <a:blip r:embed="rId3"/>
          <a:srcRect/>
          <a:stretch>
            <a:fillRect/>
          </a:stretch>
        </p:blipFill>
        <p:spPr bwMode="auto">
          <a:xfrm>
            <a:off x="457200" y="685800"/>
            <a:ext cx="8229600" cy="5637213"/>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58370" name="Rectangle 2"/>
          <p:cNvSpPr>
            <a:spLocks noGrp="1" noChangeArrowheads="1"/>
          </p:cNvSpPr>
          <p:nvPr>
            <p:ph type="body" idx="4294967295"/>
          </p:nvPr>
        </p:nvSpPr>
        <p:spPr>
          <a:xfrm>
            <a:off x="0" y="1600200"/>
            <a:ext cx="29718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cs typeface="Arial" pitchFamily="34" charset="0"/>
              </a:rPr>
              <a:t>δD = ratio of deuterium (</a:t>
            </a:r>
            <a:r>
              <a:rPr lang="en-GB" sz="2000" baseline="30000" smtClean="0">
                <a:cs typeface="Arial" pitchFamily="34" charset="0"/>
              </a:rPr>
              <a:t>2</a:t>
            </a:r>
            <a:r>
              <a:rPr lang="en-GB" sz="2000" smtClean="0">
                <a:cs typeface="Arial" pitchFamily="34" charset="0"/>
              </a:rPr>
              <a:t>H – p</a:t>
            </a:r>
            <a:r>
              <a:rPr lang="en-GB" sz="2000" baseline="30000" smtClean="0">
                <a:cs typeface="Arial" pitchFamily="34" charset="0"/>
              </a:rPr>
              <a:t>+</a:t>
            </a:r>
            <a:r>
              <a:rPr lang="en-GB" sz="2000" smtClean="0">
                <a:cs typeface="Arial" pitchFamily="34" charset="0"/>
              </a:rPr>
              <a:t>n</a:t>
            </a:r>
            <a:r>
              <a:rPr lang="en-GB" sz="2000" baseline="30000" smtClean="0">
                <a:cs typeface="Arial" pitchFamily="34" charset="0"/>
              </a:rPr>
              <a:t>0</a:t>
            </a:r>
            <a:r>
              <a:rPr lang="en-GB" sz="2000" smtClean="0">
                <a:cs typeface="Arial" pitchFamily="34" charset="0"/>
              </a:rPr>
              <a:t>) to protium (</a:t>
            </a:r>
            <a:r>
              <a:rPr lang="en-GB" sz="2000" baseline="30000" smtClean="0">
                <a:cs typeface="Arial" pitchFamily="34" charset="0"/>
              </a:rPr>
              <a:t>1</a:t>
            </a:r>
            <a:r>
              <a:rPr lang="en-GB" sz="2000" smtClean="0">
                <a:cs typeface="Arial" pitchFamily="34" charset="0"/>
              </a:rPr>
              <a:t>H – p</a:t>
            </a:r>
            <a:r>
              <a:rPr lang="en-GB" sz="2000" baseline="30000" smtClean="0">
                <a:cs typeface="Arial" pitchFamily="34" charset="0"/>
              </a:rPr>
              <a:t>+</a:t>
            </a:r>
            <a:r>
              <a:rPr lang="en-GB" sz="2000" smtClean="0">
                <a:cs typeface="Arial" pitchFamily="34" charset="0"/>
              </a:rPr>
              <a:t>)‏</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cs typeface="Arial" pitchFamily="34" charset="0"/>
              </a:rPr>
              <a:t>Individual layers are compressed down section (to the R)‏</a:t>
            </a:r>
          </a:p>
          <a:p>
            <a:pPr eaLnBrk="1" hangingPunct="1">
              <a:lnSpc>
                <a:spcPct val="100000"/>
              </a:lnSpc>
              <a:spcBef>
                <a:spcPts val="600"/>
              </a:spcBef>
              <a:buSzPct val="133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cs typeface="Arial" pitchFamily="34" charset="0"/>
            </a:endParaRPr>
          </a:p>
        </p:txBody>
      </p:sp>
      <p:pic>
        <p:nvPicPr>
          <p:cNvPr id="136196" name="Picture 3"/>
          <p:cNvPicPr>
            <a:picLocks noChangeAspect="1" noChangeArrowheads="1"/>
          </p:cNvPicPr>
          <p:nvPr/>
        </p:nvPicPr>
        <p:blipFill>
          <a:blip r:embed="rId3"/>
          <a:srcRect/>
          <a:stretch>
            <a:fillRect/>
          </a:stretch>
        </p:blipFill>
        <p:spPr bwMode="auto">
          <a:xfrm>
            <a:off x="2971800" y="1143000"/>
            <a:ext cx="6019800" cy="5562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Vostok – Dome C</a:t>
            </a:r>
          </a:p>
        </p:txBody>
      </p:sp>
      <p:sp>
        <p:nvSpPr>
          <p:cNvPr id="59394" name="Rectangle 2"/>
          <p:cNvSpPr>
            <a:spLocks noGrp="1" noChangeArrowheads="1"/>
          </p:cNvSpPr>
          <p:nvPr>
            <p:ph type="body" idx="4294967295"/>
          </p:nvPr>
        </p:nvSpPr>
        <p:spPr>
          <a:xfrm>
            <a:off x="457200" y="1312863"/>
            <a:ext cx="8229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cs typeface="Arial" pitchFamily="34" charset="0"/>
              </a:rPr>
              <a:t>δ</a:t>
            </a:r>
            <a:r>
              <a:rPr lang="en-GB" sz="2000" baseline="30000" smtClean="0">
                <a:cs typeface="Arial" pitchFamily="34" charset="0"/>
              </a:rPr>
              <a:t>18</a:t>
            </a:r>
            <a:r>
              <a:rPr lang="en-GB" sz="2000" smtClean="0">
                <a:cs typeface="Arial" pitchFamily="34" charset="0"/>
              </a:rPr>
              <a:t>O comparative signals</a:t>
            </a:r>
          </a:p>
        </p:txBody>
      </p:sp>
      <p:pic>
        <p:nvPicPr>
          <p:cNvPr id="138244" name="Picture 3"/>
          <p:cNvPicPr>
            <a:picLocks noChangeAspect="1" noChangeArrowheads="1"/>
          </p:cNvPicPr>
          <p:nvPr/>
        </p:nvPicPr>
        <p:blipFill>
          <a:blip r:embed="rId3"/>
          <a:srcRect/>
          <a:stretch>
            <a:fillRect/>
          </a:stretch>
        </p:blipFill>
        <p:spPr bwMode="auto">
          <a:xfrm>
            <a:off x="877888" y="1671638"/>
            <a:ext cx="7315200" cy="5054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457200" y="22225"/>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60418" name="Rectangle 2"/>
          <p:cNvSpPr>
            <a:spLocks noGrp="1" noChangeArrowheads="1"/>
          </p:cNvSpPr>
          <p:nvPr>
            <p:ph type="body" idx="4294967295"/>
          </p:nvPr>
        </p:nvSpPr>
        <p:spPr>
          <a:xfrm>
            <a:off x="0" y="1371600"/>
            <a:ext cx="3200400" cy="5486400"/>
          </a:xfrm>
        </p:spPr>
        <p:txBody>
          <a:bodyPr/>
          <a:lstStyle/>
          <a:p>
            <a:pPr eaLnBrk="1" hangingPunct="1">
              <a:lnSpc>
                <a:spcPct val="8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Matching of Vostok core record (~420 Kyr) with Dome C(oncordia) (~740 Kyr) (b)‏</a:t>
            </a:r>
          </a:p>
          <a:p>
            <a:pPr eaLnBrk="1" hangingPunct="1">
              <a:lnSpc>
                <a:spcPct val="8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4 glacial epochs following 100 Kyr eccentricity cycle</a:t>
            </a:r>
          </a:p>
          <a:p>
            <a:pPr eaLnBrk="1" hangingPunct="1">
              <a:lnSpc>
                <a:spcPct val="8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Before ~900 Kyr ago, proxies follow 41 Kyr obliquity cycle more</a:t>
            </a:r>
          </a:p>
          <a:p>
            <a:pPr lvl="1" eaLnBrk="1" hangingPunct="1">
              <a:lnSpc>
                <a:spcPct val="80000"/>
              </a:lnSpc>
              <a:spcBef>
                <a:spcPts val="6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Cf. marine isotopic stage (MIS) record (a)‏</a:t>
            </a:r>
          </a:p>
          <a:p>
            <a:pPr eaLnBrk="1" hangingPunct="1">
              <a:lnSpc>
                <a:spcPct val="8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Insolation = solar radiation reaching the planet surface per m</a:t>
            </a:r>
            <a:r>
              <a:rPr lang="en-GB" sz="2000" baseline="30000" smtClean="0"/>
              <a:t>–2</a:t>
            </a:r>
            <a:r>
              <a:rPr lang="en-GB" sz="2000" smtClean="0"/>
              <a:t> (a)‏</a:t>
            </a:r>
          </a:p>
        </p:txBody>
      </p:sp>
      <p:pic>
        <p:nvPicPr>
          <p:cNvPr id="140292" name="Picture 3"/>
          <p:cNvPicPr>
            <a:picLocks noChangeAspect="1" noChangeArrowheads="1"/>
          </p:cNvPicPr>
          <p:nvPr/>
        </p:nvPicPr>
        <p:blipFill>
          <a:blip r:embed="rId3"/>
          <a:srcRect/>
          <a:stretch>
            <a:fillRect/>
          </a:stretch>
        </p:blipFill>
        <p:spPr bwMode="auto">
          <a:xfrm>
            <a:off x="3200400" y="1143000"/>
            <a:ext cx="5943600" cy="5715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457200" y="130175"/>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61442" name="Rectangle 2"/>
          <p:cNvSpPr>
            <a:spLocks noGrp="1" noChangeArrowheads="1"/>
          </p:cNvSpPr>
          <p:nvPr>
            <p:ph type="body" idx="4294967295"/>
          </p:nvPr>
        </p:nvSpPr>
        <p:spPr>
          <a:xfrm>
            <a:off x="6172200" y="1096963"/>
            <a:ext cx="2971800" cy="570865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Mid-Brunhes Event (MBE – reversal of Earth’s magnetic field) ~430 Kyr; Transition V (5 warm Interglacials ago)‏</a:t>
            </a:r>
          </a:p>
          <a:p>
            <a:pPr lvl="1" eaLnBrk="1" hangingPunct="1">
              <a:lnSpc>
                <a:spcPct val="10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Since MBE, greater amplitude variation &amp; warmer</a:t>
            </a:r>
          </a:p>
          <a:p>
            <a:pPr lvl="1" eaLnBrk="1" hangingPunct="1">
              <a:lnSpc>
                <a:spcPct val="100000"/>
              </a:lnSpc>
              <a:spcBef>
                <a:spcPts val="500"/>
              </a:spcBef>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Before MBE, less amplitude variation &amp; colder in interglacial epochs</a:t>
            </a:r>
          </a:p>
        </p:txBody>
      </p:sp>
      <p:pic>
        <p:nvPicPr>
          <p:cNvPr id="142340" name="Picture 3"/>
          <p:cNvPicPr>
            <a:picLocks noChangeAspect="1" noChangeArrowheads="1"/>
          </p:cNvPicPr>
          <p:nvPr/>
        </p:nvPicPr>
        <p:blipFill>
          <a:blip r:embed="rId3"/>
          <a:srcRect/>
          <a:stretch>
            <a:fillRect/>
          </a:stretch>
        </p:blipFill>
        <p:spPr bwMode="auto">
          <a:xfrm>
            <a:off x="0" y="1600200"/>
            <a:ext cx="6400800" cy="48006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p:cNvSpPr>
            <a:spLocks noGrp="1" noChangeArrowheads="1"/>
          </p:cNvSpPr>
          <p:nvPr>
            <p:ph type="title" idx="4294967295"/>
          </p:nvPr>
        </p:nvSpPr>
        <p:spPr>
          <a:xfrm>
            <a:off x="457200" y="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62466" name="Rectangle 2"/>
          <p:cNvSpPr>
            <a:spLocks noGrp="1" noChangeArrowheads="1"/>
          </p:cNvSpPr>
          <p:nvPr>
            <p:ph type="body" idx="4294967295"/>
          </p:nvPr>
        </p:nvSpPr>
        <p:spPr>
          <a:xfrm>
            <a:off x="5029200" y="1600200"/>
            <a:ext cx="3733800" cy="4533900"/>
          </a:xfrm>
        </p:spPr>
        <p:txBody>
          <a:bodyPr/>
          <a:lstStyle/>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Termination V, Dome C (~430 Kyr)‏</a:t>
            </a:r>
          </a:p>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Error bars indicate uncertainties in correlating the 4 measures</a:t>
            </a:r>
          </a:p>
          <a:p>
            <a:pPr eaLnBrk="1" hangingPunct="1">
              <a:lnSpc>
                <a:spcPct val="100000"/>
              </a:lnSpc>
              <a:spcBef>
                <a:spcPts val="600"/>
              </a:spcBef>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Based on comparisons with later terminations</a:t>
            </a:r>
          </a:p>
        </p:txBody>
      </p:sp>
      <p:pic>
        <p:nvPicPr>
          <p:cNvPr id="144388" name="Picture 3"/>
          <p:cNvPicPr>
            <a:picLocks noChangeAspect="1" noChangeArrowheads="1"/>
          </p:cNvPicPr>
          <p:nvPr/>
        </p:nvPicPr>
        <p:blipFill>
          <a:blip r:embed="rId3"/>
          <a:srcRect/>
          <a:stretch>
            <a:fillRect/>
          </a:stretch>
        </p:blipFill>
        <p:spPr bwMode="auto">
          <a:xfrm>
            <a:off x="0" y="1066800"/>
            <a:ext cx="4678363" cy="57912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1"/>
          <p:cNvSpPr>
            <a:spLocks noGrp="1" noChangeArrowheads="1"/>
          </p:cNvSpPr>
          <p:nvPr>
            <p:ph type="title" idx="4294967295"/>
          </p:nvPr>
        </p:nvSpPr>
        <p:spPr>
          <a:xfrm>
            <a:off x="457200" y="274638"/>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EPICA </a:t>
            </a:r>
            <a:r>
              <a:rPr lang="en-GB" i="1" smtClean="0"/>
              <a:t>et al</a:t>
            </a:r>
            <a:r>
              <a:rPr lang="en-GB" smtClean="0"/>
              <a:t>. 2004</a:t>
            </a:r>
          </a:p>
        </p:txBody>
      </p:sp>
      <p:sp>
        <p:nvSpPr>
          <p:cNvPr id="63490" name="Rectangle 2"/>
          <p:cNvSpPr>
            <a:spLocks noGrp="1" noChangeArrowheads="1"/>
          </p:cNvSpPr>
          <p:nvPr>
            <p:ph type="body" idx="4294967295"/>
          </p:nvPr>
        </p:nvSpPr>
        <p:spPr>
          <a:xfrm>
            <a:off x="0" y="1600200"/>
            <a:ext cx="3429000" cy="5257800"/>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Termination I (since 20 Kyr) compared with termination V (~430 Kyr)‏</a:t>
            </a:r>
          </a:p>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Global Warming implications: Normal Holocene interglacial has potential to go on for ~15 Kyr, unless human greenhouse gas emissions artificially boost the warming system</a:t>
            </a:r>
          </a:p>
        </p:txBody>
      </p:sp>
      <p:pic>
        <p:nvPicPr>
          <p:cNvPr id="146436" name="Picture 3"/>
          <p:cNvPicPr>
            <a:picLocks noChangeAspect="1" noChangeArrowheads="1"/>
          </p:cNvPicPr>
          <p:nvPr/>
        </p:nvPicPr>
        <p:blipFill>
          <a:blip r:embed="rId3"/>
          <a:srcRect/>
          <a:stretch>
            <a:fillRect/>
          </a:stretch>
        </p:blipFill>
        <p:spPr bwMode="auto">
          <a:xfrm>
            <a:off x="3430588" y="2112963"/>
            <a:ext cx="5713412" cy="4700587"/>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a:stretch>
            <a:fillRect/>
          </a:stretch>
        </p:blipFill>
        <p:spPr bwMode="auto">
          <a:xfrm>
            <a:off x="52388" y="733425"/>
            <a:ext cx="5434012" cy="3021013"/>
          </a:xfrm>
          <a:prstGeom prst="rect">
            <a:avLst/>
          </a:prstGeom>
          <a:noFill/>
          <a:ln w="9525">
            <a:noFill/>
            <a:round/>
            <a:headEnd/>
            <a:tailEnd/>
          </a:ln>
        </p:spPr>
      </p:pic>
      <p:pic>
        <p:nvPicPr>
          <p:cNvPr id="37891" name="Picture 2"/>
          <p:cNvPicPr>
            <a:picLocks noChangeAspect="1" noChangeArrowheads="1"/>
          </p:cNvPicPr>
          <p:nvPr/>
        </p:nvPicPr>
        <p:blipFill>
          <a:blip r:embed="rId4"/>
          <a:srcRect/>
          <a:stretch>
            <a:fillRect/>
          </a:stretch>
        </p:blipFill>
        <p:spPr bwMode="auto">
          <a:xfrm>
            <a:off x="-360363" y="3821113"/>
            <a:ext cx="6296026" cy="2705100"/>
          </a:xfrm>
          <a:prstGeom prst="rect">
            <a:avLst/>
          </a:prstGeom>
          <a:noFill/>
          <a:ln w="9525">
            <a:noFill/>
            <a:round/>
            <a:headEnd/>
            <a:tailEnd/>
          </a:ln>
        </p:spPr>
      </p:pic>
      <p:pic>
        <p:nvPicPr>
          <p:cNvPr id="37892" name="Picture 3"/>
          <p:cNvPicPr>
            <a:picLocks noChangeAspect="1" noChangeArrowheads="1"/>
          </p:cNvPicPr>
          <p:nvPr/>
        </p:nvPicPr>
        <p:blipFill>
          <a:blip r:embed="rId5"/>
          <a:srcRect/>
          <a:stretch>
            <a:fillRect/>
          </a:stretch>
        </p:blipFill>
        <p:spPr bwMode="auto">
          <a:xfrm>
            <a:off x="7481888" y="39688"/>
            <a:ext cx="1628775" cy="2847975"/>
          </a:xfrm>
          <a:prstGeom prst="rect">
            <a:avLst/>
          </a:prstGeom>
          <a:noFill/>
          <a:ln w="9525">
            <a:noFill/>
            <a:round/>
            <a:headEnd/>
            <a:tailEnd/>
          </a:ln>
        </p:spPr>
      </p:pic>
      <p:sp>
        <p:nvSpPr>
          <p:cNvPr id="9220" name="Text Box 4"/>
          <p:cNvSpPr txBox="1">
            <a:spLocks noChangeArrowheads="1"/>
          </p:cNvSpPr>
          <p:nvPr/>
        </p:nvSpPr>
        <p:spPr bwMode="auto">
          <a:xfrm>
            <a:off x="0" y="-44450"/>
            <a:ext cx="7315200" cy="1211263"/>
          </a:xfrm>
          <a:prstGeom prst="rect">
            <a:avLst/>
          </a:prstGeom>
          <a:noFill/>
          <a:ln w="9525">
            <a:noFill/>
            <a:round/>
            <a:headEnd/>
            <a:tailEnd/>
          </a:ln>
          <a:effectLst/>
        </p:spPr>
        <p:txBody>
          <a:bodyPr lIns="0" tIns="0" rIns="0" bIns="0" anchor="ctr"/>
          <a:lstStyle/>
          <a:p>
            <a:pPr algn="r">
              <a:lnSpc>
                <a:spcPct val="124000"/>
              </a:lnSpc>
              <a:buClr>
                <a:srgbClr val="CCEC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800">
                <a:solidFill>
                  <a:srgbClr val="CCECFF"/>
                </a:solidFill>
                <a:effectLst>
                  <a:outerShdw blurRad="38100" dist="38100" dir="2700000" algn="tl">
                    <a:srgbClr val="000000"/>
                  </a:outerShdw>
                </a:effectLst>
              </a:rPr>
              <a:t>Extinct radionuclides – hourglasses that ran out</a:t>
            </a:r>
          </a:p>
        </p:txBody>
      </p:sp>
      <p:sp>
        <p:nvSpPr>
          <p:cNvPr id="9221" name="Rectangle 5"/>
          <p:cNvSpPr>
            <a:spLocks noGrp="1" noChangeArrowheads="1"/>
          </p:cNvSpPr>
          <p:nvPr>
            <p:ph type="body" idx="4294967295"/>
          </p:nvPr>
        </p:nvSpPr>
        <p:spPr>
          <a:xfrm>
            <a:off x="5651500" y="2743200"/>
            <a:ext cx="3417888" cy="4105275"/>
          </a:xfrm>
        </p:spPr>
        <p:txBody>
          <a:bodyPr lIns="0" tIns="0" rIns="0" bIns="0"/>
          <a:lstStyle/>
          <a:p>
            <a:pPr marL="338138" indent="-338138" eaLnBrk="1" hangingPunct="1">
              <a:lnSpc>
                <a:spcPct val="124000"/>
              </a:lnSpc>
              <a:spcBef>
                <a:spcPts val="450"/>
              </a:spcBef>
              <a:buSzPct val="106000"/>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1700" smtClean="0"/>
              <a:t>10 half-life rule of thumb – essentially nondetectable</a:t>
            </a:r>
          </a:p>
          <a:p>
            <a:pPr marL="338138" indent="-338138" eaLnBrk="1" hangingPunct="1">
              <a:lnSpc>
                <a:spcPct val="124000"/>
              </a:lnSpc>
              <a:spcBef>
                <a:spcPts val="450"/>
              </a:spcBef>
              <a:buSzPct val="106000"/>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1700" smtClean="0"/>
              <a:t>Earth would be older than the shortest extinct half-life X10</a:t>
            </a:r>
          </a:p>
          <a:p>
            <a:pPr marL="738188" lvl="1" indent="-280988" eaLnBrk="1" hangingPunct="1">
              <a:lnSpc>
                <a:spcPct val="124000"/>
              </a:lnSpc>
              <a:spcBef>
                <a:spcPts val="450"/>
              </a:spcBef>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1700" smtClean="0"/>
              <a:t>Uranium-235 – present  (half-life = 704 Myr) –  Earth &lt;7 Byr </a:t>
            </a:r>
          </a:p>
          <a:p>
            <a:pPr marL="738188" lvl="1" indent="-280988" eaLnBrk="1" hangingPunct="1">
              <a:lnSpc>
                <a:spcPct val="124000"/>
              </a:lnSpc>
              <a:spcBef>
                <a:spcPts val="450"/>
              </a:spcBef>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1700" smtClean="0"/>
              <a:t>Samarium-146 – extinct (half-life = 103 Myr) – Earth &gt;1 Byr</a:t>
            </a:r>
          </a:p>
          <a:p>
            <a:pPr marL="738188" lvl="1" indent="-280988" eaLnBrk="1" hangingPunct="1">
              <a:lnSpc>
                <a:spcPct val="124000"/>
              </a:lnSpc>
              <a:spcBef>
                <a:spcPts val="450"/>
              </a:spcBef>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z="1700" smtClean="0"/>
              <a:t>Earth ≈ 4.56 Byr</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
          <p:cNvSpPr>
            <a:spLocks noGrp="1" noChangeArrowheads="1"/>
          </p:cNvSpPr>
          <p:nvPr>
            <p:ph type="title" idx="4294967295"/>
          </p:nvPr>
        </p:nvSpPr>
        <p:spPr>
          <a:xfrm>
            <a:off x="457200" y="76200"/>
            <a:ext cx="82296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The last 2000 years</a:t>
            </a:r>
          </a:p>
        </p:txBody>
      </p:sp>
      <p:sp>
        <p:nvSpPr>
          <p:cNvPr id="64514" name="Rectangle 2"/>
          <p:cNvSpPr>
            <a:spLocks noGrp="1" noChangeArrowheads="1"/>
          </p:cNvSpPr>
          <p:nvPr>
            <p:ph type="body" idx="4294967295"/>
          </p:nvPr>
        </p:nvSpPr>
        <p:spPr>
          <a:xfrm>
            <a:off x="0" y="1600200"/>
            <a:ext cx="2514600"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Series of interpreted temperature reconstructions over the last 2000 years.</a:t>
            </a:r>
          </a:p>
        </p:txBody>
      </p:sp>
      <p:pic>
        <p:nvPicPr>
          <p:cNvPr id="148484" name="Picture 3"/>
          <p:cNvPicPr>
            <a:picLocks noChangeAspect="1" noChangeArrowheads="1"/>
          </p:cNvPicPr>
          <p:nvPr/>
        </p:nvPicPr>
        <p:blipFill>
          <a:blip r:embed="rId3"/>
          <a:srcRect/>
          <a:stretch>
            <a:fillRect/>
          </a:stretch>
        </p:blipFill>
        <p:spPr bwMode="auto">
          <a:xfrm>
            <a:off x="2514600" y="998538"/>
            <a:ext cx="6553200" cy="4395787"/>
          </a:xfrm>
          <a:prstGeom prst="rect">
            <a:avLst/>
          </a:prstGeom>
          <a:noFill/>
          <a:ln w="9525">
            <a:noFill/>
            <a:round/>
            <a:headEnd/>
            <a:tailEnd/>
          </a:ln>
        </p:spPr>
      </p:pic>
      <p:sp>
        <p:nvSpPr>
          <p:cNvPr id="64516" name="Text Box 4"/>
          <p:cNvSpPr txBox="1">
            <a:spLocks noChangeArrowheads="1"/>
          </p:cNvSpPr>
          <p:nvPr/>
        </p:nvSpPr>
        <p:spPr bwMode="auto">
          <a:xfrm>
            <a:off x="228600" y="5257800"/>
            <a:ext cx="8915400" cy="4748213"/>
          </a:xfrm>
          <a:prstGeom prst="rect">
            <a:avLst/>
          </a:prstGeom>
          <a:noFill/>
          <a:ln w="9525">
            <a:noFill/>
            <a:round/>
            <a:headEnd/>
            <a:tailEnd/>
          </a:ln>
          <a:effectLst/>
        </p:spPr>
        <p:txBody>
          <a:bodyPr lIns="90000" tIns="46800" rIns="90000" bIns="46800">
            <a:spAutoFit/>
          </a:bodyPr>
          <a:lstStyle/>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a:solidFill>
                  <a:srgbClr val="FFFFFF"/>
                </a:solidFill>
                <a:effectLst>
                  <a:outerShdw blurRad="38100" dist="38100" dir="2700000" algn="tl">
                    <a:srgbClr val="000000"/>
                  </a:outerShdw>
                </a:effectLst>
              </a:rPr>
              <a:t>The following data sources were used in constructing the main plot:</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(dark blue)</a:t>
            </a:r>
            <a:r>
              <a:rPr lang="en-GB" sz="1200">
                <a:solidFill>
                  <a:srgbClr val="FFFFFF"/>
                </a:solidFill>
                <a:effectLst>
                  <a:outerShdw blurRad="38100" dist="38100" dir="2700000" algn="tl">
                    <a:srgbClr val="000000"/>
                  </a:outerShdw>
                </a:effectLst>
              </a:rPr>
              <a:t> Sediment core ODP 658, interpreted sea surface temperature, Eastern Tropical Atlantic: M. Zhao, N.A.S. Beveridge, N.J. Shackleton, M. Sarnthein, and G. Eglinton (1995). Molecular stratigraphy of cores off northwest Africa: Sea surface temperature history over the last 80 ka, </a:t>
            </a:r>
            <a:r>
              <a:rPr lang="en-GB" sz="1200" i="1">
                <a:solidFill>
                  <a:srgbClr val="FFFFFF"/>
                </a:solidFill>
                <a:effectLst>
                  <a:outerShdw blurRad="38100" dist="38100" dir="2700000" algn="tl">
                    <a:srgbClr val="000000"/>
                  </a:outerShdw>
                </a:effectLst>
              </a:rPr>
              <a:t>Paleoceanography</a:t>
            </a:r>
            <a:r>
              <a:rPr lang="en-GB" sz="1200">
                <a:solidFill>
                  <a:srgbClr val="FFFFFF"/>
                </a:solidFill>
                <a:effectLst>
                  <a:outerShdw blurRad="38100" dist="38100" dir="2700000" algn="tl">
                    <a:srgbClr val="000000"/>
                  </a:outerShdw>
                </a:effectLst>
              </a:rPr>
              <a:t>, 10(3): 661-675.</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(blue)</a:t>
            </a:r>
            <a:r>
              <a:rPr lang="en-GB" sz="1200">
                <a:solidFill>
                  <a:srgbClr val="FFFFFF"/>
                </a:solidFill>
                <a:effectLst>
                  <a:outerShdw blurRad="38100" dist="38100" dir="2700000" algn="tl">
                    <a:srgbClr val="000000"/>
                  </a:outerShdw>
                </a:effectLst>
              </a:rPr>
              <a:t> Vostok ice core, interpreted paleotemperature, Central Antarctica: Petit J.R., Jouzel J., Raynaud D., Barkov N.I., Barnola J.M., Basile I., Bender M., Chappellaz J., Davis J., Delaygue G., Delmotte M., Kotlyakov V.M., Legrand M., Lipenkov V., Lorius C., Pépin L., Ritz C., Saltzman E., Stievenard M. (1999). Climate and Atmospheric History of the Past 420,000 years from the Vostok Ice Core, Antarctica, </a:t>
            </a:r>
            <a:r>
              <a:rPr lang="en-GB" sz="1200" i="1">
                <a:solidFill>
                  <a:srgbClr val="FFFFFF"/>
                </a:solidFill>
                <a:effectLst>
                  <a:outerShdw blurRad="38100" dist="38100" dir="2700000" algn="tl">
                    <a:srgbClr val="000000"/>
                  </a:outerShdw>
                </a:effectLst>
              </a:rPr>
              <a:t>Nature</a:t>
            </a:r>
            <a:r>
              <a:rPr lang="en-GB" sz="1200">
                <a:solidFill>
                  <a:srgbClr val="FFFFFF"/>
                </a:solidFill>
                <a:effectLst>
                  <a:outerShdw blurRad="38100" dist="38100" dir="2700000" algn="tl">
                    <a:srgbClr val="000000"/>
                  </a:outerShdw>
                </a:effectLst>
              </a:rPr>
              <a:t>, 399: 429-436.</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(light blue)</a:t>
            </a:r>
            <a:r>
              <a:rPr lang="en-GB" sz="1200">
                <a:solidFill>
                  <a:srgbClr val="FFFFFF"/>
                </a:solidFill>
                <a:effectLst>
                  <a:outerShdw blurRad="38100" dist="38100" dir="2700000" algn="tl">
                    <a:srgbClr val="000000"/>
                  </a:outerShdw>
                </a:effectLst>
              </a:rPr>
              <a:t> GISP2 ice core, interpreted paleotemperature, Greenland: Alley, R.B. (2000). The Younger Dryas cold interval as viewed from central Greenland, </a:t>
            </a:r>
            <a:r>
              <a:rPr lang="en-GB" sz="1200" i="1">
                <a:solidFill>
                  <a:srgbClr val="FFFFFF"/>
                </a:solidFill>
                <a:effectLst>
                  <a:outerShdw blurRad="38100" dist="38100" dir="2700000" algn="tl">
                    <a:srgbClr val="000000"/>
                  </a:outerShdw>
                </a:effectLst>
              </a:rPr>
              <a:t>Quaternary Science Reviews</a:t>
            </a:r>
            <a:r>
              <a:rPr lang="en-GB" sz="1200">
                <a:solidFill>
                  <a:srgbClr val="FFFFFF"/>
                </a:solidFill>
                <a:effectLst>
                  <a:outerShdw blurRad="38100" dist="38100" dir="2700000" algn="tl">
                    <a:srgbClr val="000000"/>
                  </a:outerShdw>
                </a:effectLst>
              </a:rPr>
              <a:t>, 19: 213-226.</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(green)</a:t>
            </a:r>
            <a:r>
              <a:rPr lang="en-GB" sz="1200">
                <a:solidFill>
                  <a:srgbClr val="FFFFFF"/>
                </a:solidFill>
                <a:effectLst>
                  <a:outerShdw blurRad="38100" dist="38100" dir="2700000" algn="tl">
                    <a:srgbClr val="000000"/>
                  </a:outerShdw>
                </a:effectLst>
              </a:rPr>
              <a:t> Kilimanjaro ice core, δ18O, Eastern Central Africa: Thompson, L.G., E. Mosley-Thompson, M.E. Davis, K.A.</a:t>
            </a:r>
            <a:r>
              <a:rPr lang="en-GB">
                <a:solidFill>
                  <a:srgbClr val="FFFFFF"/>
                </a:solidFill>
                <a:effectLst>
                  <a:outerShdw blurRad="38100" dist="38100" dir="2700000" algn="tl">
                    <a:srgbClr val="000000"/>
                  </a:outerShdw>
                </a:effectLst>
              </a:rPr>
              <a:t> </a:t>
            </a:r>
            <a:r>
              <a:rPr lang="en-GB" sz="1200">
                <a:solidFill>
                  <a:srgbClr val="FFFFFF"/>
                </a:solidFill>
                <a:effectLst>
                  <a:outerShdw blurRad="38100" dist="38100" dir="2700000" algn="tl">
                    <a:srgbClr val="000000"/>
                  </a:outerShdw>
                </a:effectLst>
              </a:rPr>
              <a:t>Henderson, H.H. Brecher, V.S. Zagorodnov, T.A. Mashiotta, P.-N. Lin, V.N. Mikhalenko, D.R. Hardy, and J. Beer (2002). Kilimanjaro Ice Core Records: Evidence of Holocene Climate Change in Tropical Africa, </a:t>
            </a:r>
            <a:r>
              <a:rPr lang="en-GB" sz="1200" i="1">
                <a:solidFill>
                  <a:srgbClr val="FFFFFF"/>
                </a:solidFill>
                <a:effectLst>
                  <a:outerShdw blurRad="38100" dist="38100" dir="2700000" algn="tl">
                    <a:srgbClr val="000000"/>
                  </a:outerShdw>
                </a:effectLst>
              </a:rPr>
              <a:t>Science</a:t>
            </a:r>
            <a:r>
              <a:rPr lang="en-GB" sz="1200">
                <a:solidFill>
                  <a:srgbClr val="FFFFFF"/>
                </a:solidFill>
                <a:effectLst>
                  <a:outerShdw blurRad="38100" dist="38100" dir="2700000" algn="tl">
                    <a:srgbClr val="000000"/>
                  </a:outerShdw>
                </a:effectLst>
              </a:rPr>
              <a:t>, 298(5593): 589-593.</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(yellow)</a:t>
            </a:r>
            <a:r>
              <a:rPr lang="en-GB" sz="1200">
                <a:solidFill>
                  <a:srgbClr val="FFFFFF"/>
                </a:solidFill>
                <a:effectLst>
                  <a:outerShdw blurRad="38100" dist="38100" dir="2700000" algn="tl">
                    <a:srgbClr val="000000"/>
                  </a:outerShdw>
                </a:effectLst>
              </a:rPr>
              <a:t> Sediment core PL07-39PC, interpreted sea surface temperature, North Atlantic: Lea, D.W., D.K. Pak, L.C. Peterson, and K.A. Hughen (2003). Synchroneity of tropical and high-latitude Atlantic temperatures over the last glacial termination, </a:t>
            </a:r>
            <a:r>
              <a:rPr lang="en-GB" sz="1200" i="1">
                <a:solidFill>
                  <a:srgbClr val="FFFFFF"/>
                </a:solidFill>
                <a:effectLst>
                  <a:outerShdw blurRad="38100" dist="38100" dir="2700000" algn="tl">
                    <a:srgbClr val="000000"/>
                  </a:outerShdw>
                </a:effectLst>
              </a:rPr>
              <a:t>Science</a:t>
            </a:r>
            <a:r>
              <a:rPr lang="en-GB" sz="1200">
                <a:solidFill>
                  <a:srgbClr val="FFFFFF"/>
                </a:solidFill>
                <a:effectLst>
                  <a:outerShdw blurRad="38100" dist="38100" dir="2700000" algn="tl">
                    <a:srgbClr val="000000"/>
                  </a:outerShdw>
                </a:effectLst>
              </a:rPr>
              <a:t>, 301(5638): 1361-1364.</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(orange)</a:t>
            </a:r>
            <a:r>
              <a:rPr lang="en-GB" sz="1200">
                <a:solidFill>
                  <a:srgbClr val="FFFFFF"/>
                </a:solidFill>
                <a:effectLst>
                  <a:outerShdw blurRad="38100" dist="38100" dir="2700000" algn="tl">
                    <a:srgbClr val="000000"/>
                  </a:outerShdw>
                </a:effectLst>
              </a:rPr>
              <a:t> Pollen distributions, interpreted temperature, Europe: B.A.S. Davis, S. Brewer, A.C. Stevenson, J. Guiot (2003). The temperature of Europe during the Holocene reconstructed from pollen data, </a:t>
            </a:r>
            <a:r>
              <a:rPr lang="en-GB" sz="1200" i="1">
                <a:solidFill>
                  <a:srgbClr val="FFFFFF"/>
                </a:solidFill>
                <a:effectLst>
                  <a:outerShdw blurRad="38100" dist="38100" dir="2700000" algn="tl">
                    <a:srgbClr val="000000"/>
                  </a:outerShdw>
                </a:effectLst>
              </a:rPr>
              <a:t>Quaternary Science Reviews</a:t>
            </a:r>
            <a:r>
              <a:rPr lang="en-GB" sz="1200">
                <a:solidFill>
                  <a:srgbClr val="FFFFFF"/>
                </a:solidFill>
                <a:effectLst>
                  <a:outerShdw blurRad="38100" dist="38100" dir="2700000" algn="tl">
                    <a:srgbClr val="000000"/>
                  </a:outerShdw>
                </a:effectLst>
              </a:rPr>
              <a:t>, 22: 1701-1716.</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(red)</a:t>
            </a:r>
            <a:r>
              <a:rPr lang="en-GB" sz="1200">
                <a:solidFill>
                  <a:srgbClr val="FFFFFF"/>
                </a:solidFill>
                <a:effectLst>
                  <a:outerShdw blurRad="38100" dist="38100" dir="2700000" algn="tl">
                    <a:srgbClr val="000000"/>
                  </a:outerShdw>
                </a:effectLst>
              </a:rPr>
              <a:t> EPICA ice core, δDeuterium, Central Antarctica: EPICA community members (2004). Eight glacial cycles from an Antarctic ice core, </a:t>
            </a:r>
            <a:r>
              <a:rPr lang="en-GB" sz="1200" i="1">
                <a:solidFill>
                  <a:srgbClr val="FFFFFF"/>
                </a:solidFill>
                <a:effectLst>
                  <a:outerShdw blurRad="38100" dist="38100" dir="2700000" algn="tl">
                    <a:srgbClr val="000000"/>
                  </a:outerShdw>
                </a:effectLst>
              </a:rPr>
              <a:t>Nature</a:t>
            </a:r>
            <a:r>
              <a:rPr lang="en-GB" sz="1200">
                <a:solidFill>
                  <a:srgbClr val="FFFFFF"/>
                </a:solidFill>
                <a:effectLst>
                  <a:outerShdw blurRad="38100" dist="38100" dir="2700000" algn="tl">
                    <a:srgbClr val="000000"/>
                  </a:outerShdw>
                </a:effectLst>
              </a:rPr>
              <a:t>, 429(6992): 623-628. </a:t>
            </a:r>
            <a:r>
              <a:rPr lang="en-GB" sz="1200">
                <a:solidFill>
                  <a:srgbClr val="CCCCFF"/>
                </a:solidFill>
                <a:effectLst>
                  <a:outerShdw blurRad="38100" dist="38100" dir="2700000" algn="tl">
                    <a:srgbClr val="000000"/>
                  </a:outerShdw>
                </a:effectLst>
                <a:hlinkClick r:id="rId4"/>
              </a:rPr>
              <a:t>DOI</a:t>
            </a:r>
            <a:r>
              <a:rPr lang="en-GB" sz="1200">
                <a:solidFill>
                  <a:srgbClr val="FFFFFF"/>
                </a:solidFill>
                <a:effectLst>
                  <a:outerShdw blurRad="38100" dist="38100" dir="2700000" algn="tl">
                    <a:srgbClr val="000000"/>
                  </a:outerShdw>
                </a:effectLst>
              </a:rPr>
              <a:t>:</a:t>
            </a:r>
            <a:r>
              <a:rPr lang="en-GB" sz="1200">
                <a:solidFill>
                  <a:srgbClr val="CCCCFF"/>
                </a:solidFill>
                <a:effectLst>
                  <a:outerShdw blurRad="38100" dist="38100" dir="2700000" algn="tl">
                    <a:srgbClr val="000000"/>
                  </a:outerShdw>
                </a:effectLst>
                <a:hlinkClick r:id="rId5"/>
              </a:rPr>
              <a:t>10.1038/nature02599</a:t>
            </a:r>
          </a:p>
          <a:p>
            <a:pPr marL="339725" indent="-339725">
              <a:lnSpc>
                <a:spcPct val="10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pPr>
            <a:r>
              <a:rPr lang="en-GB" sz="1200" b="1">
                <a:solidFill>
                  <a:srgbClr val="FFFFFF"/>
                </a:solidFill>
                <a:effectLst>
                  <a:outerShdw blurRad="38100" dist="38100" dir="2700000" algn="tl">
                    <a:srgbClr val="000000"/>
                  </a:outerShdw>
                </a:effectLst>
              </a:rPr>
              <a:t>(dark red)</a:t>
            </a:r>
            <a:r>
              <a:rPr lang="en-GB" sz="1200">
                <a:solidFill>
                  <a:srgbClr val="FFFFFF"/>
                </a:solidFill>
                <a:effectLst>
                  <a:outerShdw blurRad="38100" dist="38100" dir="2700000" algn="tl">
                    <a:srgbClr val="000000"/>
                  </a:outerShdw>
                </a:effectLst>
              </a:rPr>
              <a:t> Composite sediment cores, interpreted sea surface temperature, Western Tropical Pacific: L.D. Stott, K.G. Cannariato, R. Thunell, G.H. Haug, A. Koutavas, and S. Lund (2004). Decline of surface temperature and salinity in the western tropical Pacific Ocean in the Holocene epoch, </a:t>
            </a:r>
            <a:r>
              <a:rPr lang="en-GB" sz="1200" i="1">
                <a:solidFill>
                  <a:srgbClr val="FFFFFF"/>
                </a:solidFill>
                <a:effectLst>
                  <a:outerShdw blurRad="38100" dist="38100" dir="2700000" algn="tl">
                    <a:srgbClr val="000000"/>
                  </a:outerShdw>
                </a:effectLst>
              </a:rPr>
              <a:t>Nature</a:t>
            </a:r>
            <a:r>
              <a:rPr lang="en-GB" sz="1200">
                <a:solidFill>
                  <a:srgbClr val="FFFFFF"/>
                </a:solidFill>
                <a:effectLst>
                  <a:outerShdw blurRad="38100" dist="38100" dir="2700000" algn="tl">
                    <a:srgbClr val="000000"/>
                  </a:outerShdw>
                </a:effectLst>
              </a:rPr>
              <a:t>, 431: 56-59.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0" y="274638"/>
            <a:ext cx="91440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Ice core CO</a:t>
            </a:r>
            <a:r>
              <a:rPr lang="en-GB" baseline="-25000" smtClean="0"/>
              <a:t>2</a:t>
            </a:r>
            <a:r>
              <a:rPr lang="en-GB" smtClean="0"/>
              <a:t> – Global heating</a:t>
            </a:r>
          </a:p>
        </p:txBody>
      </p:sp>
      <p:pic>
        <p:nvPicPr>
          <p:cNvPr id="150531" name="Picture 2"/>
          <p:cNvPicPr>
            <a:picLocks noChangeAspect="1" noChangeArrowheads="1"/>
          </p:cNvPicPr>
          <p:nvPr/>
        </p:nvPicPr>
        <p:blipFill>
          <a:blip r:embed="rId3"/>
          <a:srcRect/>
          <a:stretch>
            <a:fillRect/>
          </a:stretch>
        </p:blipFill>
        <p:spPr bwMode="auto">
          <a:xfrm>
            <a:off x="2286000" y="1352550"/>
            <a:ext cx="6553200" cy="4591050"/>
          </a:xfrm>
          <a:prstGeom prst="rect">
            <a:avLst/>
          </a:prstGeom>
          <a:noFill/>
          <a:ln w="9525">
            <a:noFill/>
            <a:round/>
            <a:headEnd/>
            <a:tailEnd/>
          </a:ln>
        </p:spPr>
      </p:pic>
      <p:sp>
        <p:nvSpPr>
          <p:cNvPr id="65539" name="Rectangle 3"/>
          <p:cNvSpPr>
            <a:spLocks noGrp="1" noChangeArrowheads="1"/>
          </p:cNvSpPr>
          <p:nvPr>
            <p:ph type="body" idx="4294967295"/>
          </p:nvPr>
        </p:nvSpPr>
        <p:spPr>
          <a:xfrm>
            <a:off x="-71438" y="1600200"/>
            <a:ext cx="2478088" cy="4533900"/>
          </a:xfrm>
        </p:spPr>
        <p:txBody>
          <a:bodyPr/>
          <a:lstStyle/>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Carbon dioxide levels up from ~270 to &gt;370 ppmv between 1750 and 2002</a:t>
            </a:r>
          </a:p>
          <a:p>
            <a:pPr eaLnBrk="1" hangingPunct="1">
              <a:lnSpc>
                <a:spcPct val="100000"/>
              </a:lnSpc>
              <a:spcBef>
                <a:spcPts val="6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Highest concentrations for &gt;400 Kyr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
          <p:cNvSpPr>
            <a:spLocks noGrp="1" noChangeArrowheads="1"/>
          </p:cNvSpPr>
          <p:nvPr>
            <p:ph type="title" idx="4294967295"/>
          </p:nvPr>
        </p:nvSpPr>
        <p:spPr>
          <a:xfrm>
            <a:off x="457200" y="-73025"/>
            <a:ext cx="8229600" cy="131286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000" smtClean="0"/>
              <a:t>(1) Transitions or contemporaries?</a:t>
            </a:r>
          </a:p>
        </p:txBody>
      </p:sp>
      <p:sp>
        <p:nvSpPr>
          <p:cNvPr id="66562" name="Rectangle 2"/>
          <p:cNvSpPr>
            <a:spLocks noGrp="1" noChangeArrowheads="1"/>
          </p:cNvSpPr>
          <p:nvPr>
            <p:ph type="body" idx="4294967295"/>
          </p:nvPr>
        </p:nvSpPr>
        <p:spPr>
          <a:xfrm>
            <a:off x="685800" y="6096000"/>
            <a:ext cx="7772400" cy="457200"/>
          </a:xfrm>
        </p:spPr>
        <p:txBody>
          <a:bodyPr/>
          <a:lstStyle/>
          <a:p>
            <a:pPr algn="r" eaLnBrk="1" hangingPunct="1">
              <a:lnSpc>
                <a:spcPct val="100000"/>
              </a:lnSpc>
              <a:spcBef>
                <a:spcPts val="45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smtClean="0"/>
              <a:t>(Strait </a:t>
            </a:r>
            <a:r>
              <a:rPr lang="en-GB" sz="1800" i="1" smtClean="0"/>
              <a:t>et al</a:t>
            </a:r>
            <a:r>
              <a:rPr lang="en-GB" sz="1800" smtClean="0"/>
              <a:t>. 1997; Klein, 2000; Takahata &amp; Klein, 2001; ... 2003)‏</a:t>
            </a:r>
          </a:p>
        </p:txBody>
      </p:sp>
      <p:graphicFrame>
        <p:nvGraphicFramePr>
          <p:cNvPr id="152578" name="Object 2"/>
          <p:cNvGraphicFramePr>
            <a:graphicFrameLocks noChangeAspect="1"/>
          </p:cNvGraphicFramePr>
          <p:nvPr/>
        </p:nvGraphicFramePr>
        <p:xfrm>
          <a:off x="6705600" y="1219200"/>
          <a:ext cx="2095500" cy="1847850"/>
        </p:xfrm>
        <a:graphic>
          <a:graphicData uri="http://schemas.openxmlformats.org/presentationml/2006/ole">
            <p:oleObj spid="_x0000_s3074" r:id="rId4" imgW="2095793" imgH="1848108" progId="">
              <p:embed/>
            </p:oleObj>
          </a:graphicData>
        </a:graphic>
      </p:graphicFrame>
      <p:graphicFrame>
        <p:nvGraphicFramePr>
          <p:cNvPr id="152579" name="Object 3"/>
          <p:cNvGraphicFramePr>
            <a:graphicFrameLocks noChangeAspect="1"/>
          </p:cNvGraphicFramePr>
          <p:nvPr/>
        </p:nvGraphicFramePr>
        <p:xfrm>
          <a:off x="6705600" y="3276600"/>
          <a:ext cx="1714500" cy="1857375"/>
        </p:xfrm>
        <a:graphic>
          <a:graphicData uri="http://schemas.openxmlformats.org/presentationml/2006/ole">
            <p:oleObj spid="_x0000_s3075" r:id="rId5" imgW="1714739" imgH="1857143" progId="">
              <p:embed/>
            </p:oleObj>
          </a:graphicData>
        </a:graphic>
      </p:graphicFrame>
      <p:pic>
        <p:nvPicPr>
          <p:cNvPr id="152582" name="Picture 5"/>
          <p:cNvPicPr>
            <a:picLocks noChangeAspect="1" noChangeArrowheads="1"/>
          </p:cNvPicPr>
          <p:nvPr/>
        </p:nvPicPr>
        <p:blipFill>
          <a:blip r:embed="rId6"/>
          <a:srcRect b="25766"/>
          <a:stretch>
            <a:fillRect/>
          </a:stretch>
        </p:blipFill>
        <p:spPr bwMode="auto">
          <a:xfrm>
            <a:off x="685800" y="1292225"/>
            <a:ext cx="5791200" cy="4375150"/>
          </a:xfrm>
          <a:prstGeom prst="rect">
            <a:avLst/>
          </a:prstGeom>
          <a:noFill/>
          <a:ln w="9525">
            <a:noFill/>
            <a:round/>
            <a:headEnd/>
            <a:tailEnd/>
          </a:ln>
        </p:spPr>
      </p:pic>
      <p:pic>
        <p:nvPicPr>
          <p:cNvPr id="152583" name="Picture 6"/>
          <p:cNvPicPr>
            <a:picLocks noChangeAspect="1" noChangeArrowheads="1"/>
          </p:cNvPicPr>
          <p:nvPr/>
        </p:nvPicPr>
        <p:blipFill>
          <a:blip r:embed="rId7"/>
          <a:srcRect/>
          <a:stretch>
            <a:fillRect/>
          </a:stretch>
        </p:blipFill>
        <p:spPr bwMode="auto">
          <a:xfrm>
            <a:off x="304800" y="76200"/>
            <a:ext cx="8534400" cy="67310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1"/>
          <p:cNvSpPr>
            <a:spLocks noGrp="1" noChangeArrowheads="1"/>
          </p:cNvSpPr>
          <p:nvPr>
            <p:ph type="title" idx="4294967295"/>
          </p:nvPr>
        </p:nvSpPr>
        <p:spPr>
          <a:xfrm>
            <a:off x="0" y="0"/>
            <a:ext cx="9144000" cy="1068388"/>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smtClean="0"/>
              <a:t>African Diaspora – Patrilineages – </a:t>
            </a:r>
            <a:br>
              <a:rPr lang="en-GB" sz="3200" smtClean="0"/>
            </a:br>
            <a:r>
              <a:rPr lang="en-GB" sz="3200" smtClean="0"/>
              <a:t>Y chromosome-documented migrations</a:t>
            </a:r>
          </a:p>
        </p:txBody>
      </p:sp>
      <p:pic>
        <p:nvPicPr>
          <p:cNvPr id="154627" name="Picture 2"/>
          <p:cNvPicPr>
            <a:picLocks noChangeAspect="1" noChangeArrowheads="1"/>
          </p:cNvPicPr>
          <p:nvPr/>
        </p:nvPicPr>
        <p:blipFill>
          <a:blip r:embed="rId3"/>
          <a:srcRect/>
          <a:stretch>
            <a:fillRect/>
          </a:stretch>
        </p:blipFill>
        <p:spPr bwMode="auto">
          <a:xfrm>
            <a:off x="457200" y="1135063"/>
            <a:ext cx="8229600" cy="5722937"/>
          </a:xfrm>
          <a:prstGeom prst="rect">
            <a:avLst/>
          </a:prstGeom>
          <a:noFill/>
          <a:ln w="9525">
            <a:noFill/>
            <a:round/>
            <a:headEnd/>
            <a:tailEnd/>
          </a:ln>
        </p:spPr>
      </p:pic>
      <p:sp>
        <p:nvSpPr>
          <p:cNvPr id="67587" name="Rectangle 3"/>
          <p:cNvSpPr>
            <a:spLocks noGrp="1" noChangeArrowheads="1"/>
          </p:cNvSpPr>
          <p:nvPr>
            <p:ph type="body" idx="4294967295"/>
          </p:nvPr>
        </p:nvSpPr>
        <p:spPr>
          <a:xfrm>
            <a:off x="0" y="2819400"/>
            <a:ext cx="9144000" cy="531813"/>
          </a:xfrm>
        </p:spPr>
        <p:txBody>
          <a:bodyPr/>
          <a:lstStyle/>
          <a:p>
            <a:pPr algn="ctr" eaLnBrk="1" hangingPunct="1">
              <a:lnSpc>
                <a:spcPct val="80000"/>
              </a:lnSpc>
              <a:spcBef>
                <a:spcPts val="45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smtClean="0"/>
              <a:t> Contemporary worldwide Y haplotypes distribution in 22 regions (Underhill </a:t>
            </a:r>
            <a:r>
              <a:rPr lang="en-GB" sz="1800" i="1" smtClean="0"/>
              <a:t>et al</a:t>
            </a:r>
            <a:r>
              <a:rPr lang="en-GB" sz="1800" smtClean="0"/>
              <a:t>. 2000)‏</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
          <p:cNvSpPr>
            <a:spLocks noGrp="1" noChangeArrowheads="1"/>
          </p:cNvSpPr>
          <p:nvPr>
            <p:ph type="title" idx="4294967295"/>
          </p:nvPr>
        </p:nvSpPr>
        <p:spPr>
          <a:xfrm>
            <a:off x="228600" y="90488"/>
            <a:ext cx="8610600" cy="1190625"/>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smtClean="0"/>
              <a:t>African Diaspora – Y chromosome patrilineages &amp; flood stories</a:t>
            </a:r>
          </a:p>
        </p:txBody>
      </p:sp>
      <p:sp>
        <p:nvSpPr>
          <p:cNvPr id="68610" name="Rectangle 2"/>
          <p:cNvSpPr>
            <a:spLocks noGrp="1" noChangeArrowheads="1"/>
          </p:cNvSpPr>
          <p:nvPr>
            <p:ph type="body" idx="4294967295"/>
          </p:nvPr>
        </p:nvSpPr>
        <p:spPr>
          <a:xfrm>
            <a:off x="6324600" y="1397000"/>
            <a:ext cx="2819400" cy="5403850"/>
          </a:xfrm>
        </p:spPr>
        <p:txBody>
          <a:bodyPr/>
          <a:lstStyle/>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Geographical distribution of 264 indigenous flood stories (from all over the world)‏</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83% associated with Trans-Eurasian-Amerind migrations (&lt; ~40% of human genetic diversity)‏</a:t>
            </a:r>
          </a:p>
          <a:p>
            <a:pPr eaLnBrk="1" hangingPunct="1">
              <a:lnSpc>
                <a:spcPct val="100000"/>
              </a:lnSpc>
              <a:spcBef>
                <a:spcPts val="50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17% associated with Afro-Austro-Melanesian (&gt; ~60% genetic diversity)‏</a:t>
            </a:r>
          </a:p>
        </p:txBody>
      </p:sp>
      <p:pic>
        <p:nvPicPr>
          <p:cNvPr id="156676" name="Picture 3"/>
          <p:cNvPicPr>
            <a:picLocks noChangeAspect="1" noChangeArrowheads="1"/>
          </p:cNvPicPr>
          <p:nvPr/>
        </p:nvPicPr>
        <p:blipFill>
          <a:blip r:embed="rId3"/>
          <a:srcRect/>
          <a:stretch>
            <a:fillRect/>
          </a:stretch>
        </p:blipFill>
        <p:spPr bwMode="auto">
          <a:xfrm>
            <a:off x="0" y="1828800"/>
            <a:ext cx="6400800" cy="44513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
          <p:cNvSpPr>
            <a:spLocks noGrp="1" noChangeArrowheads="1"/>
          </p:cNvSpPr>
          <p:nvPr>
            <p:ph type="title" idx="4294967295"/>
          </p:nvPr>
        </p:nvSpPr>
        <p:spPr>
          <a:xfrm>
            <a:off x="457200" y="250825"/>
            <a:ext cx="8229600" cy="1190625"/>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smtClean="0"/>
              <a:t>Y chromosome patrilineages &amp; indigenous, traditional flood stories</a:t>
            </a:r>
          </a:p>
        </p:txBody>
      </p:sp>
      <p:graphicFrame>
        <p:nvGraphicFramePr>
          <p:cNvPr id="158722" name="Object 2"/>
          <p:cNvGraphicFramePr>
            <a:graphicFrameLocks noChangeAspect="1"/>
          </p:cNvGraphicFramePr>
          <p:nvPr/>
        </p:nvGraphicFramePr>
        <p:xfrm>
          <a:off x="0" y="1690688"/>
          <a:ext cx="9144000" cy="4794250"/>
        </p:xfrm>
        <a:graphic>
          <a:graphicData uri="http://schemas.openxmlformats.org/presentationml/2006/ole">
            <p:oleObj spid="_x0000_s4098" r:id="rId4" imgW="5886360" imgH="3085920"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
          <p:cNvSpPr>
            <a:spLocks noGrp="1" noChangeArrowheads="1"/>
          </p:cNvSpPr>
          <p:nvPr>
            <p:ph type="title" idx="4294967295"/>
          </p:nvPr>
        </p:nvSpPr>
        <p:spPr>
          <a:xfrm>
            <a:off x="4343400" y="-53975"/>
            <a:ext cx="4800600" cy="155575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smtClean="0"/>
              <a:t>Y summary—</a:t>
            </a:r>
            <a:br>
              <a:rPr lang="en-GB" sz="3200" smtClean="0"/>
            </a:br>
            <a:r>
              <a:rPr lang="en-GB" sz="3200" smtClean="0"/>
              <a:t>confirming the African Diaspora</a:t>
            </a:r>
          </a:p>
        </p:txBody>
      </p:sp>
      <p:sp>
        <p:nvSpPr>
          <p:cNvPr id="70658" name="Rectangle 2"/>
          <p:cNvSpPr>
            <a:spLocks noGrp="1" noChangeArrowheads="1"/>
          </p:cNvSpPr>
          <p:nvPr>
            <p:ph type="body" idx="4294967295"/>
          </p:nvPr>
        </p:nvSpPr>
        <p:spPr>
          <a:xfrm>
            <a:off x="4572000" y="1806575"/>
            <a:ext cx="4114800" cy="4530725"/>
          </a:xfrm>
        </p:spPr>
        <p:txBody>
          <a:bodyPr/>
          <a:lstStyle/>
          <a:p>
            <a:pPr eaLnBrk="1" hangingPunct="1">
              <a:lnSpc>
                <a:spcPct val="100000"/>
              </a:lnSpc>
              <a:spcBef>
                <a:spcPts val="500"/>
              </a:spcBef>
              <a:buSzPct val="160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Sweep of Y chromosomal patrilineages illustrating the African Diaspora of humankind </a:t>
            </a:r>
          </a:p>
          <a:p>
            <a:pPr eaLnBrk="1" hangingPunct="1">
              <a:lnSpc>
                <a:spcPct val="100000"/>
              </a:lnSpc>
              <a:spcBef>
                <a:spcPts val="45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1800" smtClean="0"/>
          </a:p>
          <a:p>
            <a:pPr eaLnBrk="1" hangingPunct="1">
              <a:lnSpc>
                <a:spcPct val="100000"/>
              </a:lnSpc>
              <a:spcBef>
                <a:spcPts val="450"/>
              </a:spcBef>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800" smtClean="0"/>
              <a:t>(Jobling &amp; Tyler-Smith, 2003)‏</a:t>
            </a:r>
          </a:p>
        </p:txBody>
      </p:sp>
      <p:pic>
        <p:nvPicPr>
          <p:cNvPr id="160772" name="Picture 3"/>
          <p:cNvPicPr>
            <a:picLocks noChangeAspect="1" noChangeArrowheads="1"/>
          </p:cNvPicPr>
          <p:nvPr/>
        </p:nvPicPr>
        <p:blipFill>
          <a:blip r:embed="rId3"/>
          <a:srcRect/>
          <a:stretch>
            <a:fillRect/>
          </a:stretch>
        </p:blipFill>
        <p:spPr bwMode="auto">
          <a:xfrm>
            <a:off x="-114300" y="0"/>
            <a:ext cx="4465638" cy="6858000"/>
          </a:xfrm>
          <a:prstGeom prst="rect">
            <a:avLst/>
          </a:prstGeom>
          <a:noFill/>
          <a:ln w="9525">
            <a:noFill/>
            <a:round/>
            <a:headEnd/>
            <a:tailEnd/>
          </a:ln>
        </p:spPr>
      </p:pic>
      <p:pic>
        <p:nvPicPr>
          <p:cNvPr id="160773" name="Picture 4"/>
          <p:cNvPicPr>
            <a:picLocks noChangeAspect="1" noChangeArrowheads="1"/>
          </p:cNvPicPr>
          <p:nvPr/>
        </p:nvPicPr>
        <p:blipFill>
          <a:blip r:embed="rId4" cstate="print"/>
          <a:srcRect/>
          <a:stretch>
            <a:fillRect/>
          </a:stretch>
        </p:blipFill>
        <p:spPr bwMode="auto">
          <a:xfrm>
            <a:off x="4267200" y="3781425"/>
            <a:ext cx="4876800" cy="30765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
          <p:cNvSpPr>
            <a:spLocks noGrp="1" noChangeArrowheads="1"/>
          </p:cNvSpPr>
          <p:nvPr>
            <p:ph type="title" idx="4294967295"/>
          </p:nvPr>
        </p:nvSpPr>
        <p:spPr>
          <a:xfrm>
            <a:off x="3733800" y="6350"/>
            <a:ext cx="2819400" cy="2043113"/>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smtClean="0"/>
              <a:t>Memories of times of ‘no summer’ &amp; of floods</a:t>
            </a:r>
          </a:p>
        </p:txBody>
      </p:sp>
      <p:sp>
        <p:nvSpPr>
          <p:cNvPr id="71682" name="Rectangle 2"/>
          <p:cNvSpPr>
            <a:spLocks noGrp="1" noChangeArrowheads="1"/>
          </p:cNvSpPr>
          <p:nvPr>
            <p:ph type="body" idx="4294967295"/>
          </p:nvPr>
        </p:nvSpPr>
        <p:spPr>
          <a:xfrm>
            <a:off x="-76200" y="2590800"/>
            <a:ext cx="2438400" cy="4267200"/>
          </a:xfrm>
        </p:spPr>
        <p:txBody>
          <a:bodyPr/>
          <a:lstStyle/>
          <a:p>
            <a:pPr eaLnBrk="1" hangingPunct="1">
              <a:lnSpc>
                <a:spcPct val="100000"/>
              </a:lnSpc>
              <a:spcBef>
                <a:spcPts val="500"/>
              </a:spcBef>
              <a:buSzPct val="105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900" i="1" smtClean="0"/>
              <a:t>Hypothesis</a:t>
            </a:r>
            <a:r>
              <a:rPr lang="en-GB" sz="1900" smtClean="0"/>
              <a:t> – Human bio-regions most affected by Pleistocene glacial advances are most likely to have flood stories.</a:t>
            </a:r>
          </a:p>
          <a:p>
            <a:pPr eaLnBrk="1" hangingPunct="1">
              <a:lnSpc>
                <a:spcPct val="100000"/>
              </a:lnSpc>
              <a:spcBef>
                <a:spcPts val="500"/>
              </a:spcBef>
              <a:buSzPct val="105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900" smtClean="0"/>
              <a:t>Some indigenous stories tell of a time with ‘no summer’</a:t>
            </a:r>
          </a:p>
        </p:txBody>
      </p:sp>
      <p:pic>
        <p:nvPicPr>
          <p:cNvPr id="162820" name="Picture 3"/>
          <p:cNvPicPr>
            <a:picLocks noChangeAspect="1" noChangeArrowheads="1"/>
          </p:cNvPicPr>
          <p:nvPr/>
        </p:nvPicPr>
        <p:blipFill>
          <a:blip r:embed="rId3"/>
          <a:srcRect/>
          <a:stretch>
            <a:fillRect/>
          </a:stretch>
        </p:blipFill>
        <p:spPr bwMode="auto">
          <a:xfrm>
            <a:off x="2286000" y="2101850"/>
            <a:ext cx="6858000" cy="4752975"/>
          </a:xfrm>
          <a:prstGeom prst="rect">
            <a:avLst/>
          </a:prstGeom>
          <a:noFill/>
          <a:ln w="9525">
            <a:noFill/>
            <a:round/>
            <a:headEnd/>
            <a:tailEnd/>
          </a:ln>
        </p:spPr>
      </p:pic>
      <p:pic>
        <p:nvPicPr>
          <p:cNvPr id="162821" name="Picture 4"/>
          <p:cNvPicPr>
            <a:picLocks noChangeAspect="1" noChangeArrowheads="1"/>
          </p:cNvPicPr>
          <p:nvPr/>
        </p:nvPicPr>
        <p:blipFill>
          <a:blip r:embed="rId4"/>
          <a:srcRect/>
          <a:stretch>
            <a:fillRect/>
          </a:stretch>
        </p:blipFill>
        <p:spPr bwMode="auto">
          <a:xfrm>
            <a:off x="0" y="-304800"/>
            <a:ext cx="3810000" cy="2857500"/>
          </a:xfrm>
          <a:prstGeom prst="rect">
            <a:avLst/>
          </a:prstGeom>
          <a:noFill/>
          <a:ln w="9525">
            <a:noFill/>
            <a:round/>
            <a:headEnd/>
            <a:tailEnd/>
          </a:ln>
        </p:spPr>
      </p:pic>
      <p:pic>
        <p:nvPicPr>
          <p:cNvPr id="162822" name="Picture 5"/>
          <p:cNvPicPr>
            <a:picLocks noChangeAspect="1" noChangeArrowheads="1"/>
          </p:cNvPicPr>
          <p:nvPr/>
        </p:nvPicPr>
        <p:blipFill>
          <a:blip r:embed="rId5"/>
          <a:srcRect/>
          <a:stretch>
            <a:fillRect/>
          </a:stretch>
        </p:blipFill>
        <p:spPr bwMode="auto">
          <a:xfrm>
            <a:off x="6440488" y="39688"/>
            <a:ext cx="3333750" cy="205740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1"/>
          <p:cNvPicPr>
            <a:picLocks noChangeAspect="1" noChangeArrowheads="1"/>
          </p:cNvPicPr>
          <p:nvPr/>
        </p:nvPicPr>
        <p:blipFill>
          <a:blip r:embed="rId3"/>
          <a:srcRect/>
          <a:stretch>
            <a:fillRect/>
          </a:stretch>
        </p:blipFill>
        <p:spPr bwMode="auto">
          <a:xfrm>
            <a:off x="3235325" y="754063"/>
            <a:ext cx="5934075" cy="6345237"/>
          </a:xfrm>
          <a:prstGeom prst="rect">
            <a:avLst/>
          </a:prstGeom>
          <a:noFill/>
          <a:ln w="9525">
            <a:noFill/>
            <a:round/>
            <a:headEnd/>
            <a:tailEnd/>
          </a:ln>
        </p:spPr>
      </p:pic>
      <p:sp>
        <p:nvSpPr>
          <p:cNvPr id="72706" name="Rectangle 2"/>
          <p:cNvSpPr>
            <a:spLocks noGrp="1" noChangeArrowheads="1"/>
          </p:cNvSpPr>
          <p:nvPr>
            <p:ph type="title"/>
          </p:nvPr>
        </p:nvSpPr>
        <p:spPr>
          <a:xfrm>
            <a:off x="0" y="7938"/>
            <a:ext cx="6934200" cy="8255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smtClean="0"/>
              <a:t>Children of the Ice</a:t>
            </a:r>
          </a:p>
        </p:txBody>
      </p:sp>
      <p:sp>
        <p:nvSpPr>
          <p:cNvPr id="72707" name="Rectangle 3"/>
          <p:cNvSpPr>
            <a:spLocks noGrp="1" noChangeArrowheads="1"/>
          </p:cNvSpPr>
          <p:nvPr>
            <p:ph type="subTitle" idx="4294967295"/>
          </p:nvPr>
        </p:nvSpPr>
        <p:spPr>
          <a:xfrm>
            <a:off x="71438" y="2989263"/>
            <a:ext cx="2971800" cy="3878262"/>
          </a:xfrm>
        </p:spPr>
        <p:txBody>
          <a:bodyPr lIns="90000" tIns="46800" rIns="90000" bIns="46800"/>
          <a:lstStyle/>
          <a:p>
            <a:pPr marL="0" indent="0" eaLnBrk="1" hangingPunct="1">
              <a:lnSpc>
                <a:spcPct val="90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smtClean="0"/>
              <a:t> </a:t>
            </a:r>
            <a:r>
              <a:rPr lang="en-GB" sz="1900" smtClean="0"/>
              <a:t>Ice cores – quite excellent data for the last several glacial epochs</a:t>
            </a:r>
          </a:p>
          <a:p>
            <a:pPr marL="0" indent="0" eaLnBrk="1" hangingPunct="1">
              <a:lnSpc>
                <a:spcPct val="90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900" smtClean="0"/>
              <a:t> Human-accelerated climate change is a real danger</a:t>
            </a:r>
          </a:p>
          <a:p>
            <a:pPr marL="0" indent="0" eaLnBrk="1" hangingPunct="1">
              <a:lnSpc>
                <a:spcPct val="90000"/>
              </a:lnSpc>
              <a:spcBef>
                <a:spcPts val="50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1900" smtClean="0"/>
              <a:t> A new global ethic required to deal with  global warming, war, poverty, and any fanaticism that threatens to tear us apart </a:t>
            </a:r>
          </a:p>
        </p:txBody>
      </p:sp>
      <p:pic>
        <p:nvPicPr>
          <p:cNvPr id="164869" name="Picture 4"/>
          <p:cNvPicPr>
            <a:picLocks noChangeAspect="1" noChangeArrowheads="1"/>
          </p:cNvPicPr>
          <p:nvPr/>
        </p:nvPicPr>
        <p:blipFill>
          <a:blip r:embed="rId4"/>
          <a:srcRect/>
          <a:stretch>
            <a:fillRect/>
          </a:stretch>
        </p:blipFill>
        <p:spPr bwMode="auto">
          <a:xfrm>
            <a:off x="6746875" y="0"/>
            <a:ext cx="2320925" cy="2936875"/>
          </a:xfrm>
          <a:prstGeom prst="rect">
            <a:avLst/>
          </a:prstGeom>
          <a:noFill/>
          <a:ln w="9525">
            <a:noFill/>
            <a:round/>
            <a:headEnd/>
            <a:tailEnd/>
          </a:ln>
        </p:spPr>
      </p:pic>
      <p:pic>
        <p:nvPicPr>
          <p:cNvPr id="164870" name="Picture 5"/>
          <p:cNvPicPr>
            <a:picLocks noChangeAspect="1" noChangeArrowheads="1"/>
          </p:cNvPicPr>
          <p:nvPr/>
        </p:nvPicPr>
        <p:blipFill>
          <a:blip r:embed="rId5"/>
          <a:srcRect/>
          <a:stretch>
            <a:fillRect/>
          </a:stretch>
        </p:blipFill>
        <p:spPr bwMode="auto">
          <a:xfrm>
            <a:off x="228600" y="762000"/>
            <a:ext cx="2297113" cy="2270125"/>
          </a:xfrm>
          <a:prstGeom prst="rect">
            <a:avLst/>
          </a:prstGeom>
          <a:noFill/>
          <a:ln w="9525">
            <a:noFill/>
            <a:round/>
            <a:headEnd/>
            <a:tailEnd/>
          </a:ln>
        </p:spPr>
      </p:pic>
      <p:pic>
        <p:nvPicPr>
          <p:cNvPr id="164871" name="Picture 6"/>
          <p:cNvPicPr>
            <a:picLocks noChangeAspect="1" noChangeArrowheads="1"/>
          </p:cNvPicPr>
          <p:nvPr/>
        </p:nvPicPr>
        <p:blipFill>
          <a:blip r:embed="rId6"/>
          <a:srcRect/>
          <a:stretch>
            <a:fillRect/>
          </a:stretch>
        </p:blipFill>
        <p:spPr bwMode="auto">
          <a:xfrm>
            <a:off x="2971800" y="762000"/>
            <a:ext cx="2522538" cy="4006850"/>
          </a:xfrm>
          <a:prstGeom prst="rect">
            <a:avLst/>
          </a:prstGeom>
          <a:noFill/>
          <a:ln w="9525">
            <a:noFill/>
            <a:round/>
            <a:headEnd/>
            <a:tailEnd/>
          </a:ln>
        </p:spPr>
      </p:pic>
      <p:pic>
        <p:nvPicPr>
          <p:cNvPr id="164872" name="Picture 7"/>
          <p:cNvPicPr>
            <a:picLocks noChangeAspect="1" noChangeArrowheads="1"/>
          </p:cNvPicPr>
          <p:nvPr/>
        </p:nvPicPr>
        <p:blipFill>
          <a:blip r:embed="rId7"/>
          <a:srcRect/>
          <a:stretch>
            <a:fillRect/>
          </a:stretch>
        </p:blipFill>
        <p:spPr bwMode="auto">
          <a:xfrm>
            <a:off x="3105150" y="4800600"/>
            <a:ext cx="3295650" cy="25812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1"/>
          <p:cNvSpPr>
            <a:spLocks noGrp="1" noChangeArrowheads="1"/>
          </p:cNvSpPr>
          <p:nvPr>
            <p:ph type="title" idx="4294967295"/>
          </p:nvPr>
        </p:nvSpPr>
        <p:spPr>
          <a:xfrm>
            <a:off x="457200" y="0"/>
            <a:ext cx="8229600" cy="8382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Selected Bibliography</a:t>
            </a:r>
          </a:p>
        </p:txBody>
      </p:sp>
      <p:sp>
        <p:nvSpPr>
          <p:cNvPr id="73730" name="Rectangle 2"/>
          <p:cNvSpPr>
            <a:spLocks noGrp="1" noChangeArrowheads="1"/>
          </p:cNvSpPr>
          <p:nvPr>
            <p:ph type="body" idx="4294967295"/>
          </p:nvPr>
        </p:nvSpPr>
        <p:spPr>
          <a:xfrm>
            <a:off x="457200" y="730250"/>
            <a:ext cx="8229600" cy="6089650"/>
          </a:xfrm>
        </p:spPr>
        <p:txBody>
          <a:bodyPr/>
          <a:lstStyle/>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Alley, R.B., Anandakrishnan, S. 1995. Variations in melt-layer frequency in the GISP2 ice core: implications for Holocene summer temperatures in central Greenland. </a:t>
            </a:r>
            <a:r>
              <a:rPr lang="en-GB" sz="1400" i="1" smtClean="0"/>
              <a:t>Annals of Glaciology</a:t>
            </a:r>
            <a:r>
              <a:rPr lang="en-GB" sz="1400" smtClean="0"/>
              <a:t> 21: 64-70.</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Barlow, L. K., J. W. C. White, R. G. Barry, J. C. Rogers, P. M. Grootes. 1993. The North Atlantic oscillation signature in deuterium and deuterium excess signals in the Greenland Ice Sheet Project 2 ice core, 1840-1970, Geophys. Res. Lett. 20(24): 2901-2904.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Bender, M., T. Sowers, M. L. Dickson, J. Orchardo, P. Grootes, P. A. Mayewski, D. Meese. 1994. Climate connections between Greenland and Antarctica throughout the last 100,000 years, </a:t>
            </a:r>
            <a:r>
              <a:rPr lang="en-GB" sz="1400" i="1" smtClean="0"/>
              <a:t>Nature</a:t>
            </a:r>
            <a:r>
              <a:rPr lang="en-GB" sz="1400" smtClean="0"/>
              <a:t> 372: 663-666.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EPICA community members. 2004. Eight glacial cycles from an Antarctic ice core. </a:t>
            </a:r>
            <a:r>
              <a:rPr lang="en-GB" sz="1400" i="1" smtClean="0"/>
              <a:t>Nature</a:t>
            </a:r>
            <a:r>
              <a:rPr lang="en-GB" sz="1400" smtClean="0"/>
              <a:t> 429: 623-8.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Grootes, P. M., M. Stuiver, J. W. C. White, S. Johnsen, J. Jouzel. 1993. Comparison of oxygen isotope records from the GISP2 and GRIP Greenland ice cores. </a:t>
            </a:r>
            <a:r>
              <a:rPr lang="en-GB" sz="1400" i="1" smtClean="0"/>
              <a:t>Nature</a:t>
            </a:r>
            <a:r>
              <a:rPr lang="en-GB" sz="1400" smtClean="0"/>
              <a:t> 366: 552-554.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GRIP Members. 1993. Climate instability during the last interglacial period recorded in the GRIP ice core. </a:t>
            </a:r>
            <a:r>
              <a:rPr lang="en-GB" sz="1400" i="1" smtClean="0"/>
              <a:t>Nature</a:t>
            </a:r>
            <a:r>
              <a:rPr lang="en-GB" sz="1400" smtClean="0"/>
              <a:t> 364: 203-207.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Jouzel, J., C. Lorius, J. R. Petit, C. Genthon, N. I. Barkov, V. M. Kotlyakov, V. M. Petrov. 1987. Vostok ice core: A continuous isotope temperature record over the last climatic cycle (160,000 years). Nature 329: 403-408.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Wein, R. C. 2002. Radiometric dating: A Christian perspective. American Scientific Affiliation. </a:t>
            </a:r>
            <a:r>
              <a:rPr lang="en-GB" sz="1400" smtClean="0">
                <a:solidFill>
                  <a:srgbClr val="CCCCFF"/>
                </a:solidFill>
                <a:hlinkClick r:id="rId3"/>
              </a:rPr>
              <a:t>http://www.asa3.org/aSA/resources/Wiens.html</a:t>
            </a:r>
            <a:r>
              <a:rPr lang="en-GB" sz="1400" smtClean="0"/>
              <a:t>. </a:t>
            </a:r>
          </a:p>
          <a:p>
            <a:pPr eaLnBrk="1" hangingPunct="1">
              <a:lnSpc>
                <a:spcPct val="80000"/>
              </a:lnSpc>
              <a:spcBef>
                <a:spcPts val="40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Ice Core article &amp; links to scientific papers &amp; websites.</a:t>
            </a:r>
            <a:r>
              <a:rPr lang="en-GB" sz="1400" smtClean="0">
                <a:solidFill>
                  <a:srgbClr val="000000"/>
                </a:solidFill>
                <a:effectLst>
                  <a:outerShdw blurRad="38100" dist="38100" dir="2700000" algn="tl">
                    <a:srgbClr val="FFFFFF"/>
                  </a:outerShdw>
                </a:effectLst>
              </a:rPr>
              <a:t> </a:t>
            </a:r>
            <a:r>
              <a:rPr lang="en-GB" sz="1400" smtClean="0">
                <a:solidFill>
                  <a:srgbClr val="CCCCFF"/>
                </a:solidFill>
                <a:hlinkClick r:id="rId4"/>
              </a:rPr>
              <a:t>http://en.wikipedia.org/wiki/Ice_core</a:t>
            </a:r>
            <a:r>
              <a:rPr lang="en-GB" sz="1400" smtClean="0">
                <a:solidFill>
                  <a:srgbClr val="9999FF"/>
                </a:solidFill>
              </a:rPr>
              <a:t> .</a:t>
            </a:r>
          </a:p>
          <a:p>
            <a:pPr eaLnBrk="1" hangingPunct="1">
              <a:lnSpc>
                <a:spcPct val="80000"/>
              </a:lnSpc>
              <a:spcBef>
                <a:spcPts val="450"/>
              </a:spcBef>
              <a:buSzPct val="114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1400" smtClean="0"/>
              <a:t>Zielinski, G. A., P. A. Mayewski, L. D. Meeker, S. I. Whitlow, M. S. Twickler, M. C. Morrison, D. Meese, R. Alley, A. J. Gow. 1994. A continuous record of volcanism (present-7000 BC) and implications for the volcano-climate system. </a:t>
            </a:r>
            <a:r>
              <a:rPr lang="en-GB" sz="1400" i="1" smtClean="0"/>
              <a:t>Science</a:t>
            </a:r>
            <a:r>
              <a:rPr lang="en-GB" sz="1400" smtClean="0"/>
              <a:t> 264: 948-952.  </a:t>
            </a:r>
          </a:p>
          <a:p>
            <a:pPr algn="ctr" eaLnBrk="1" hangingPunct="1">
              <a:lnSpc>
                <a:spcPct val="80000"/>
              </a:lnSpc>
              <a:spcBef>
                <a:spcPts val="450"/>
              </a:spcBef>
              <a:buSzPct val="8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algn="ctr" eaLnBrk="1" hangingPunct="1">
              <a:lnSpc>
                <a:spcPct val="80000"/>
              </a:lnSpc>
              <a:spcBef>
                <a:spcPts val="450"/>
              </a:spcBef>
              <a:buSzPct val="8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a:p>
            <a:pPr algn="ctr" eaLnBrk="1" hangingPunct="1">
              <a:lnSpc>
                <a:spcPct val="80000"/>
              </a:lnSpc>
              <a:spcBef>
                <a:spcPts val="450"/>
              </a:spcBef>
              <a:buSzPct val="80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000" smtClean="0"/>
              <a:t>A special thanks to my friend Bob Wonderly, who compiled the material shown in white text images!</a:t>
            </a:r>
          </a:p>
          <a:p>
            <a:pPr eaLnBrk="1" hangingPunct="1">
              <a:lnSpc>
                <a:spcPct val="80000"/>
              </a:lnSpc>
              <a:spcBef>
                <a:spcPts val="450"/>
              </a:spcBef>
              <a:buSzPct val="178000"/>
              <a:buFont typeface="Wingdings" pitchFamily="-110" charset="2"/>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00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457200" y="274638"/>
            <a:ext cx="8231188" cy="1144587"/>
          </a:xfrm>
        </p:spPr>
        <p:txBody>
          <a:bodyPr lIns="0" tIns="0" rIns="0" bIns="0"/>
          <a:lstStyle/>
          <a:p>
            <a:pPr eaLnBrk="1" hangingPunct="1">
              <a:lnSpc>
                <a:spcPct val="12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Intro</a:t>
            </a:r>
          </a:p>
        </p:txBody>
      </p:sp>
      <p:sp>
        <p:nvSpPr>
          <p:cNvPr id="10242" name="Rectangle 2"/>
          <p:cNvSpPr>
            <a:spLocks noGrp="1" noChangeArrowheads="1"/>
          </p:cNvSpPr>
          <p:nvPr>
            <p:ph type="body" idx="4294967295"/>
          </p:nvPr>
        </p:nvSpPr>
        <p:spPr>
          <a:xfrm>
            <a:off x="457200" y="5029200"/>
            <a:ext cx="8229600" cy="1312863"/>
          </a:xfrm>
        </p:spPr>
        <p:txBody>
          <a:bodyPr lIns="0" tIns="0" rIns="0" bIns="0"/>
          <a:lstStyle/>
          <a:p>
            <a:pPr marL="338138" indent="-338138" eaLnBrk="1" hangingPunct="1">
              <a:lnSpc>
                <a:spcPct val="124000"/>
              </a:lnSpc>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mtClean="0"/>
              <a:t>adsf</a:t>
            </a:r>
          </a:p>
          <a:p>
            <a:pPr marL="338138" indent="-338138" eaLnBrk="1" hangingPunct="1">
              <a:lnSpc>
                <a:spcPct val="124000"/>
              </a:lnSpc>
              <a:tabLst>
                <a:tab pos="452438" algn="l"/>
                <a:tab pos="909638" algn="l"/>
                <a:tab pos="1366838" algn="l"/>
                <a:tab pos="1824038" algn="l"/>
                <a:tab pos="2281238" algn="l"/>
                <a:tab pos="2738438" algn="l"/>
                <a:tab pos="3195638" algn="l"/>
                <a:tab pos="3652838" algn="l"/>
                <a:tab pos="4110038" algn="l"/>
                <a:tab pos="4567238" algn="l"/>
                <a:tab pos="5024438" algn="l"/>
                <a:tab pos="5481638" algn="l"/>
                <a:tab pos="5938838" algn="l"/>
                <a:tab pos="6396038" algn="l"/>
                <a:tab pos="6853238" algn="l"/>
                <a:tab pos="7310438" algn="l"/>
                <a:tab pos="7767638" algn="l"/>
                <a:tab pos="8224838" algn="l"/>
                <a:tab pos="8682038" algn="l"/>
                <a:tab pos="9139238" algn="l"/>
              </a:tabLst>
            </a:pPr>
            <a:r>
              <a:rPr lang="en-GB" smtClean="0">
                <a:solidFill>
                  <a:srgbClr val="CCCCFF"/>
                </a:solidFill>
                <a:hlinkClick r:id="rId3"/>
              </a:rPr>
              <a:t>http://pubs.usgs.gov/gip/geotime/time.html</a:t>
            </a:r>
          </a:p>
        </p:txBody>
      </p:sp>
      <p:pic>
        <p:nvPicPr>
          <p:cNvPr id="39940" name="Picture 3"/>
          <p:cNvPicPr>
            <a:picLocks noChangeAspect="1" noChangeArrowheads="1"/>
          </p:cNvPicPr>
          <p:nvPr/>
        </p:nvPicPr>
        <p:blipFill>
          <a:blip r:embed="rId4"/>
          <a:srcRect/>
          <a:stretch>
            <a:fillRect/>
          </a:stretch>
        </p:blipFill>
        <p:spPr bwMode="auto">
          <a:xfrm>
            <a:off x="88900" y="34925"/>
            <a:ext cx="9070975" cy="6858000"/>
          </a:xfrm>
          <a:prstGeom prst="rect">
            <a:avLst/>
          </a:prstGeom>
          <a:noFill/>
          <a:ln w="9525">
            <a:noFill/>
            <a:round/>
            <a:headEnd/>
            <a:tailEnd/>
          </a:ln>
        </p:spPr>
      </p:pic>
      <p:pic>
        <p:nvPicPr>
          <p:cNvPr id="39941" name="Picture 4"/>
          <p:cNvPicPr>
            <a:picLocks noChangeAspect="1" noChangeArrowheads="1"/>
          </p:cNvPicPr>
          <p:nvPr/>
        </p:nvPicPr>
        <p:blipFill>
          <a:blip r:embed="rId5"/>
          <a:srcRect/>
          <a:stretch>
            <a:fillRect/>
          </a:stretch>
        </p:blipFill>
        <p:spPr bwMode="auto">
          <a:xfrm>
            <a:off x="30163" y="4035425"/>
            <a:ext cx="1628775" cy="2847975"/>
          </a:xfrm>
          <a:prstGeom prst="rect">
            <a:avLst/>
          </a:prstGeom>
          <a:noFill/>
          <a:ln w="9525">
            <a:noFill/>
            <a:round/>
            <a:headEnd/>
            <a:tailEnd/>
          </a:ln>
        </p:spPr>
      </p:pic>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a:srcRect/>
          <a:stretch>
            <a:fillRect/>
          </a:stretch>
        </p:blipFill>
        <p:spPr bwMode="auto">
          <a:xfrm>
            <a:off x="2660650" y="15875"/>
            <a:ext cx="6661150" cy="6858000"/>
          </a:xfrm>
          <a:prstGeom prst="rect">
            <a:avLst/>
          </a:prstGeom>
          <a:noFill/>
          <a:ln w="9525">
            <a:noFill/>
            <a:round/>
            <a:headEnd/>
            <a:tailEnd/>
          </a:ln>
        </p:spPr>
      </p:pic>
      <p:sp>
        <p:nvSpPr>
          <p:cNvPr id="11266" name="Text Box 2"/>
          <p:cNvSpPr txBox="1">
            <a:spLocks noChangeArrowheads="1"/>
          </p:cNvSpPr>
          <p:nvPr/>
        </p:nvSpPr>
        <p:spPr bwMode="auto">
          <a:xfrm>
            <a:off x="0" y="169863"/>
            <a:ext cx="3200400" cy="1357312"/>
          </a:xfrm>
          <a:prstGeom prst="rect">
            <a:avLst/>
          </a:prstGeom>
          <a:noFill/>
          <a:ln w="9525">
            <a:noFill/>
            <a:round/>
            <a:headEnd/>
            <a:tailEnd/>
          </a:ln>
          <a:effectLst/>
        </p:spPr>
        <p:txBody>
          <a:bodyPr lIns="0" tIns="0" rIns="0" bIns="0" anchor="ctr"/>
          <a:lstStyle/>
          <a:p>
            <a:pPr algn="ctr">
              <a:lnSpc>
                <a:spcPct val="124000"/>
              </a:lnSpc>
              <a:buClr>
                <a:srgbClr val="CCECFF"/>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600">
                <a:solidFill>
                  <a:srgbClr val="CCECFF"/>
                </a:solidFill>
                <a:effectLst>
                  <a:outerShdw blurRad="38100" dist="38100" dir="2700000" algn="tl">
                    <a:srgbClr val="000000"/>
                  </a:outerShdw>
                </a:effectLst>
              </a:rPr>
              <a:t>Cyclic – tree rings, etc.</a:t>
            </a:r>
          </a:p>
        </p:txBody>
      </p:sp>
      <p:pic>
        <p:nvPicPr>
          <p:cNvPr id="41988" name="Picture 3"/>
          <p:cNvPicPr>
            <a:picLocks noChangeAspect="1" noChangeArrowheads="1"/>
          </p:cNvPicPr>
          <p:nvPr/>
        </p:nvPicPr>
        <p:blipFill>
          <a:blip r:embed="rId4"/>
          <a:srcRect/>
          <a:stretch>
            <a:fillRect/>
          </a:stretch>
        </p:blipFill>
        <p:spPr bwMode="auto">
          <a:xfrm>
            <a:off x="1725613" y="3449638"/>
            <a:ext cx="874712" cy="3419475"/>
          </a:xfrm>
          <a:prstGeom prst="rect">
            <a:avLst/>
          </a:prstGeom>
          <a:noFill/>
          <a:ln w="9525">
            <a:noFill/>
            <a:round/>
            <a:headEnd/>
            <a:tailEnd/>
          </a:ln>
        </p:spPr>
      </p:pic>
      <p:pic>
        <p:nvPicPr>
          <p:cNvPr id="41989" name="Picture 4"/>
          <p:cNvPicPr>
            <a:picLocks noChangeAspect="1" noChangeArrowheads="1"/>
          </p:cNvPicPr>
          <p:nvPr/>
        </p:nvPicPr>
        <p:blipFill>
          <a:blip r:embed="rId5"/>
          <a:srcRect/>
          <a:stretch>
            <a:fillRect/>
          </a:stretch>
        </p:blipFill>
        <p:spPr bwMode="auto">
          <a:xfrm>
            <a:off x="36513" y="4030663"/>
            <a:ext cx="1628775" cy="2847975"/>
          </a:xfrm>
          <a:prstGeom prst="rect">
            <a:avLst/>
          </a:prstGeom>
          <a:noFill/>
          <a:ln w="9525">
            <a:noFill/>
            <a:round/>
            <a:headEnd/>
            <a:tailEnd/>
          </a:ln>
        </p:spPr>
      </p:pic>
      <p:sp>
        <p:nvSpPr>
          <p:cNvPr id="11269" name="Text Box 5"/>
          <p:cNvSpPr txBox="1">
            <a:spLocks noChangeArrowheads="1"/>
          </p:cNvSpPr>
          <p:nvPr/>
        </p:nvSpPr>
        <p:spPr bwMode="auto">
          <a:xfrm>
            <a:off x="0" y="1600200"/>
            <a:ext cx="2743200" cy="4440238"/>
          </a:xfrm>
          <a:prstGeom prst="rect">
            <a:avLst/>
          </a:prstGeom>
          <a:noFill/>
          <a:ln w="9525">
            <a:noFill/>
            <a:round/>
            <a:headEnd/>
            <a:tailEnd/>
          </a:ln>
          <a:effectLst/>
        </p:spPr>
        <p:txBody>
          <a:bodyPr lIns="0" tIns="0" rIns="0" bIns="0"/>
          <a:lstStyle/>
          <a:p>
            <a:pPr marL="338138" indent="-338138">
              <a:lnSpc>
                <a:spcPct val="124000"/>
              </a:lnSpc>
              <a:spcBef>
                <a:spcPts val="800"/>
              </a:spcBef>
              <a:buClr>
                <a:srgbClr val="FFFFCC"/>
              </a:buClr>
              <a:buSzPct val="60000"/>
              <a:buFont typeface="Wingdings" pitchFamily="-110" charset="2"/>
              <a:buChar char=""/>
              <a:tabLst>
                <a:tab pos="338138" algn="l"/>
                <a:tab pos="795338" algn="l"/>
                <a:tab pos="1252538" algn="l"/>
                <a:tab pos="1709738" algn="l"/>
                <a:tab pos="2166938" algn="l"/>
                <a:tab pos="2624138" algn="l"/>
                <a:tab pos="3081338" algn="l"/>
                <a:tab pos="3538538" algn="l"/>
                <a:tab pos="3995738" algn="l"/>
                <a:tab pos="4452938" algn="l"/>
                <a:tab pos="4910138" algn="l"/>
                <a:tab pos="5367338" algn="l"/>
                <a:tab pos="5824538" algn="l"/>
                <a:tab pos="6281738" algn="l"/>
                <a:tab pos="6738938" algn="l"/>
                <a:tab pos="7196138" algn="l"/>
                <a:tab pos="7653338" algn="l"/>
                <a:tab pos="8110538" algn="l"/>
                <a:tab pos="8567738" algn="l"/>
                <a:tab pos="9024938" algn="l"/>
                <a:tab pos="9482138" algn="l"/>
              </a:tabLst>
            </a:pPr>
            <a:r>
              <a:rPr lang="en-GB" sz="2000">
                <a:solidFill>
                  <a:srgbClr val="FFFFFF"/>
                </a:solidFill>
                <a:effectLst>
                  <a:outerShdw blurRad="38100" dist="38100" dir="2700000" algn="tl">
                    <a:srgbClr val="000000"/>
                  </a:outerShdw>
                </a:effectLst>
                <a:latin typeface="Verdana" pitchFamily="34" charset="0"/>
              </a:rPr>
              <a:t>Tree rings &amp; stalagtite data for calibrating </a:t>
            </a:r>
            <a:r>
              <a:rPr lang="en-GB" sz="2000" baseline="33000">
                <a:solidFill>
                  <a:srgbClr val="FFFFFF"/>
                </a:solidFill>
                <a:effectLst>
                  <a:outerShdw blurRad="38100" dist="38100" dir="2700000" algn="tl">
                    <a:srgbClr val="000000"/>
                  </a:outerShdw>
                </a:effectLst>
                <a:latin typeface="Verdana" pitchFamily="34" charset="0"/>
              </a:rPr>
              <a:t>14</a:t>
            </a:r>
            <a:r>
              <a:rPr lang="en-GB" sz="2000">
                <a:solidFill>
                  <a:srgbClr val="FFFFFF"/>
                </a:solidFill>
                <a:effectLst>
                  <a:outerShdw blurRad="38100" dist="38100" dir="2700000" algn="tl">
                    <a:srgbClr val="000000"/>
                  </a:outerShdw>
                </a:effectLst>
                <a:latin typeface="Verdana" pitchFamily="34" charset="0"/>
              </a:rPr>
              <a:t>C dating (Dr. Erv Taylor introduced on Monday)‏</a:t>
            </a:r>
          </a:p>
        </p:txBody>
      </p:sp>
    </p:spTree>
  </p:cSld>
  <p:clrMapOvr>
    <a:masterClrMapping/>
  </p:clrMapOvr>
  <p:transition spd="med"/>
  <p:timing>
    <p:tnLst>
      <p:par>
        <p:cTn id="1" dur="indefinite"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idx="4294967295"/>
          </p:nvPr>
        </p:nvSpPr>
        <p:spPr>
          <a:xfrm>
            <a:off x="76200" y="274638"/>
            <a:ext cx="3733800" cy="1143000"/>
          </a:xfrm>
        </p:spPr>
        <p:txBody>
          <a:bodyPr/>
          <a:lstStyle/>
          <a:p>
            <a:pPr eaLnBrk="1" hangingPunct="1">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Outline</a:t>
            </a:r>
          </a:p>
        </p:txBody>
      </p:sp>
      <p:sp>
        <p:nvSpPr>
          <p:cNvPr id="12290" name="Rectangle 2"/>
          <p:cNvSpPr>
            <a:spLocks noGrp="1" noChangeArrowheads="1"/>
          </p:cNvSpPr>
          <p:nvPr>
            <p:ph type="body" idx="4294967295"/>
          </p:nvPr>
        </p:nvSpPr>
        <p:spPr>
          <a:xfrm>
            <a:off x="457200" y="1600200"/>
            <a:ext cx="8229600" cy="4533900"/>
          </a:xfrm>
        </p:spPr>
        <p:txBody>
          <a:bodyPr/>
          <a:lstStyle/>
          <a:p>
            <a:pPr eaLnBrk="1" hangingPunct="1">
              <a:lnSpc>
                <a:spcPct val="100000"/>
              </a:lnSpc>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Ice cores</a:t>
            </a:r>
          </a:p>
          <a:p>
            <a:pPr lvl="1"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Various cores</a:t>
            </a:r>
          </a:p>
          <a:p>
            <a:pPr lvl="1"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Chronology</a:t>
            </a:r>
          </a:p>
          <a:p>
            <a:pPr lvl="1" eaLnBrk="1" hangingPunct="1">
              <a:lnSpc>
                <a:spcPct val="100000"/>
              </a:lnSpc>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Objections</a:t>
            </a:r>
          </a:p>
          <a:p>
            <a:pPr eaLnBrk="1" hangingPunct="1">
              <a:lnSpc>
                <a:spcPct val="100000"/>
              </a:lnSpc>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Implications for climate, history, etc.</a:t>
            </a:r>
          </a:p>
          <a:p>
            <a:pPr eaLnBrk="1" hangingPunct="1">
              <a:lnSpc>
                <a:spcPct val="100000"/>
              </a:lnSpc>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Flood stories, gene flow, &amp; the Pleistocene</a:t>
            </a:r>
          </a:p>
          <a:p>
            <a:pPr eaLnBrk="1" hangingPunct="1">
              <a:lnSpc>
                <a:spcPct val="100000"/>
              </a:lnSpc>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Global warming issue </a:t>
            </a:r>
          </a:p>
          <a:p>
            <a:pPr eaLnBrk="1" hangingPunct="1">
              <a:lnSpc>
                <a:spcPct val="100000"/>
              </a:lnSpc>
              <a:buSzPct val="133000"/>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400" smtClean="0"/>
              <a:t>Q &amp; A</a:t>
            </a:r>
          </a:p>
        </p:txBody>
      </p:sp>
      <p:pic>
        <p:nvPicPr>
          <p:cNvPr id="44036" name="Picture 3"/>
          <p:cNvPicPr>
            <a:picLocks noChangeAspect="1" noChangeArrowheads="1"/>
          </p:cNvPicPr>
          <p:nvPr/>
        </p:nvPicPr>
        <p:blipFill>
          <a:blip r:embed="rId3"/>
          <a:srcRect/>
          <a:stretch>
            <a:fillRect/>
          </a:stretch>
        </p:blipFill>
        <p:spPr bwMode="auto">
          <a:xfrm>
            <a:off x="3581400" y="68263"/>
            <a:ext cx="2720975" cy="2052637"/>
          </a:xfrm>
          <a:prstGeom prst="rect">
            <a:avLst/>
          </a:prstGeom>
          <a:noFill/>
          <a:ln w="9525">
            <a:noFill/>
            <a:round/>
            <a:headEnd/>
            <a:tailEnd/>
          </a:ln>
        </p:spPr>
      </p:pic>
      <p:pic>
        <p:nvPicPr>
          <p:cNvPr id="44037" name="Picture 4"/>
          <p:cNvPicPr>
            <a:picLocks noChangeAspect="1" noChangeArrowheads="1"/>
          </p:cNvPicPr>
          <p:nvPr/>
        </p:nvPicPr>
        <p:blipFill>
          <a:blip r:embed="rId4"/>
          <a:srcRect/>
          <a:stretch>
            <a:fillRect/>
          </a:stretch>
        </p:blipFill>
        <p:spPr bwMode="auto">
          <a:xfrm>
            <a:off x="6359525" y="1752600"/>
            <a:ext cx="2720975" cy="2052638"/>
          </a:xfrm>
          <a:prstGeom prst="rect">
            <a:avLst/>
          </a:prstGeom>
          <a:noFill/>
          <a:ln w="9525">
            <a:noFill/>
            <a:round/>
            <a:headEnd/>
            <a:tailEnd/>
          </a:ln>
        </p:spPr>
      </p:pic>
      <p:pic>
        <p:nvPicPr>
          <p:cNvPr id="44038" name="Picture 5"/>
          <p:cNvPicPr>
            <a:picLocks noChangeAspect="1" noChangeArrowheads="1"/>
          </p:cNvPicPr>
          <p:nvPr/>
        </p:nvPicPr>
        <p:blipFill>
          <a:blip r:embed="rId5"/>
          <a:srcRect/>
          <a:stretch>
            <a:fillRect/>
          </a:stretch>
        </p:blipFill>
        <p:spPr bwMode="auto">
          <a:xfrm>
            <a:off x="7272338" y="3922713"/>
            <a:ext cx="1628775" cy="2847975"/>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2909</Words>
  <Application>Microsoft Office PowerPoint</Application>
  <PresentationFormat>On-screen Show (4:3)</PresentationFormat>
  <Paragraphs>343</Paragraphs>
  <Slides>69</Slides>
  <Notes>69</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69</vt:i4>
      </vt:variant>
    </vt:vector>
  </HeadingPairs>
  <TitlesOfParts>
    <vt:vector size="70" baseType="lpstr">
      <vt:lpstr>Office Theme</vt:lpstr>
      <vt:lpstr>Age of the Earth? Intro to ice cores</vt:lpstr>
      <vt:lpstr>How old is Earth &amp; life?</vt:lpstr>
      <vt:lpstr>Slide 3</vt:lpstr>
      <vt:lpstr>Slide 4</vt:lpstr>
      <vt:lpstr>Radioactive decay – parent to daughter</vt:lpstr>
      <vt:lpstr>Slide 6</vt:lpstr>
      <vt:lpstr>Intro</vt:lpstr>
      <vt:lpstr>Slide 8</vt:lpstr>
      <vt:lpstr>Outline</vt:lpstr>
      <vt:lpstr>Some hard cold facts</vt:lpstr>
      <vt:lpstr>Imagining Earth’s ice from Southern California</vt:lpstr>
      <vt:lpstr>Pleistocene glacial maxima – “Ice Ages”</vt:lpstr>
      <vt:lpstr>Ice coring sites – North</vt:lpstr>
      <vt:lpstr>Ice coring sites – South</vt:lpstr>
      <vt:lpstr>Greenland ice</vt:lpstr>
      <vt:lpstr>Ice core annual layers</vt:lpstr>
      <vt:lpstr>Collection of Greenland snow</vt:lpstr>
      <vt:lpstr>From snow to ice layers</vt:lpstr>
      <vt:lpstr>Firn – snow-ice from former seasons</vt:lpstr>
      <vt:lpstr>World War II “lost squadron” of P-38s</vt:lpstr>
      <vt:lpstr>Summer / Winter ice –  How to tell the difference?</vt:lpstr>
      <vt:lpstr>EPICA et al. 2004</vt:lpstr>
      <vt:lpstr>5 Myr climate record &amp; sun-earth cycles</vt:lpstr>
      <vt:lpstr>The “conveyor belt”</vt:lpstr>
      <vt:lpstr>What’s in ice core layers?</vt:lpstr>
      <vt:lpstr>Types of data from ice cores</vt:lpstr>
      <vt:lpstr>Paleothermometry</vt:lpstr>
      <vt:lpstr>Ice sheet paleothermometry</vt:lpstr>
      <vt:lpstr>Greenland</vt:lpstr>
      <vt:lpstr>Greenland drill sites</vt:lpstr>
      <vt:lpstr>Geochronological implications</vt:lpstr>
      <vt:lpstr>Dating</vt:lpstr>
      <vt:lpstr>GISP2 – 1837 m: Annual layers</vt:lpstr>
      <vt:lpstr>GISP2 – 1855 m: Annual layers</vt:lpstr>
      <vt:lpstr>Human history</vt:lpstr>
      <vt:lpstr>Lead</vt:lpstr>
      <vt:lpstr>Recent oceanic changes</vt:lpstr>
      <vt:lpstr>GISP2: Sulfate &amp; nitrate concentrations (1750-1990)‏</vt:lpstr>
      <vt:lpstr>GISP2 – SO4 over 5,000 yrs </vt:lpstr>
      <vt:lpstr>GISP2 – Holocene melt years</vt:lpstr>
      <vt:lpstr>GISP2 layers / meter depth</vt:lpstr>
      <vt:lpstr>Slide 42</vt:lpstr>
      <vt:lpstr>GISP2 – layers vs. depth (error bars)‏</vt:lpstr>
      <vt:lpstr>GISP2 – layers vs. depth</vt:lpstr>
      <vt:lpstr>GISP2 – </vt:lpstr>
      <vt:lpstr>GISP2 – Holocene</vt:lpstr>
      <vt:lpstr>GISP2 – Vostok</vt:lpstr>
      <vt:lpstr>Vostok</vt:lpstr>
      <vt:lpstr>Antarctica</vt:lpstr>
      <vt:lpstr>Antarctic coring sites</vt:lpstr>
      <vt:lpstr>EPICA</vt:lpstr>
      <vt:lpstr>EPICA</vt:lpstr>
      <vt:lpstr>Vostok</vt:lpstr>
      <vt:lpstr>EPICA et al. 2004</vt:lpstr>
      <vt:lpstr>Vostok – Dome C</vt:lpstr>
      <vt:lpstr>EPICA et al. 2004</vt:lpstr>
      <vt:lpstr>EPICA et al. 2004</vt:lpstr>
      <vt:lpstr>EPICA et al. 2004</vt:lpstr>
      <vt:lpstr>EPICA et al. 2004</vt:lpstr>
      <vt:lpstr>The last 2000 years</vt:lpstr>
      <vt:lpstr>Ice core CO2 – Global heating</vt:lpstr>
      <vt:lpstr>(1) Transitions or contemporaries?</vt:lpstr>
      <vt:lpstr>African Diaspora – Patrilineages –  Y chromosome-documented migrations</vt:lpstr>
      <vt:lpstr>African Diaspora – Y chromosome patrilineages &amp; flood stories</vt:lpstr>
      <vt:lpstr>Y chromosome patrilineages &amp; indigenous, traditional flood stories</vt:lpstr>
      <vt:lpstr>Y summary— confirming the African Diaspora</vt:lpstr>
      <vt:lpstr>Memories of times of ‘no summer’ &amp; of floods</vt:lpstr>
      <vt:lpstr>Children of the Ice</vt:lpstr>
      <vt:lpstr>Selected Bibliography</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 of the Earth? Intro to ice cores</dc:title>
  <dc:creator>Sean Pitman</dc:creator>
  <cp:lastModifiedBy>Sean Pitman</cp:lastModifiedBy>
  <cp:revision>2</cp:revision>
  <dcterms:created xsi:type="dcterms:W3CDTF">2009-06-02T03:44:10Z</dcterms:created>
  <dcterms:modified xsi:type="dcterms:W3CDTF">2009-06-02T03:46:58Z</dcterms:modified>
</cp:coreProperties>
</file>